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5B2CCE-FD8B-5B16-ADC9-FE170C48182B}" v="1" dt="2024-08-28T16:18:56.9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C8710-4A7A-C4EB-49BC-2F84B26455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93D1C9-D99B-E2B5-1E2E-1EAB9BB6FF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5D33C-AF77-9600-5A3A-7FD37E247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F8B0-7806-4DA0-99EA-643A6B65642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C52A1-E340-5BA7-C88A-EF98F9A03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D2F27-2167-CE8D-E81C-0C9988F98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76FA-747C-4A0E-A3FD-81D3E8A2D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67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A7792-3721-18B5-CF9D-95F2F02C7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E6189B-EAD2-7292-6DA3-C9661A3D5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5EE12-275D-835F-6DA1-069456D02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F8B0-7806-4DA0-99EA-643A6B65642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54FBC-3B62-280B-F91E-515C5B6F2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8337B-C8C0-2BDE-2B40-A7406321A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76FA-747C-4A0E-A3FD-81D3E8A2D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81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7A2CA6-A7C9-FE8D-3D44-4932A9655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32789E-A716-7FDA-B5E0-D21DA1D767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01020-B426-B0CB-BD3C-0707DAC9D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F8B0-7806-4DA0-99EA-643A6B65642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AC2BE-FF83-CDB6-5D36-5EA0DB57B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0A942-9A5D-9EF0-DC54-284D3452C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76FA-747C-4A0E-A3FD-81D3E8A2D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3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ACE1C-D2AF-AF27-42B6-1851BAFBE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C2AD0-F88D-8363-B260-9318E4D14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95985-521C-9694-6E0D-2C0E470FB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F8B0-7806-4DA0-99EA-643A6B65642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44D1-BFEF-FAA5-F972-195D6CE7E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BE3D5-99E7-F171-C7A7-8A188587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76FA-747C-4A0E-A3FD-81D3E8A2D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5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689CD-455E-8176-DDC0-A341304DC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8A60B2-3150-400C-6A56-B73DB26C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25886-04EE-01AD-C448-02B7FC5E9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F8B0-7806-4DA0-99EA-643A6B65642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1DA3F-E3DA-7AA1-CE97-A68C8C280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7CD4A-9AC2-560D-50A0-028DC086B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76FA-747C-4A0E-A3FD-81D3E8A2D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731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96307-028D-190C-3B2E-42084F3F5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BB903-A334-17E2-E6BC-10F6B1F23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14480C-4A29-D9D7-552C-90A1B5725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4B702C-0E76-2E45-3349-452D758CD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F8B0-7806-4DA0-99EA-643A6B65642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276A54-6092-50CF-DA5C-994382666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905CC1-BEB5-FC2A-FAF4-8D8E9AE77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76FA-747C-4A0E-A3FD-81D3E8A2D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76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050BC-A555-3476-6E04-D84CABEA3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C18248-359C-FB71-70ED-59F3CBE12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F1C655-6A1C-6F57-2717-A81959AE4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A344E5-A183-CEC5-0931-B9B6AAE49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A54ED-011E-3C40-BCC5-AFF67AC4EE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1BA46A-9D14-3D31-0B93-1799E980B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F8B0-7806-4DA0-99EA-643A6B65642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8D8332-3E8E-3AD6-4F73-ED431BDAE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8FA7C6-21EA-E5DD-DBA9-EB88ED26C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76FA-747C-4A0E-A3FD-81D3E8A2D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24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631B1-E5AA-F326-050D-5ABC4AB4F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8DD35A-DDB6-7E7C-FA4B-03E61DDF1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F8B0-7806-4DA0-99EA-643A6B65642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128A6A-5539-1A4A-F813-B6BEC1B2F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5AA605-8A3E-3FE6-73BC-6CF851DF5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76FA-747C-4A0E-A3FD-81D3E8A2D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3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200819-9D47-46E5-6978-2235E5A7F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F8B0-7806-4DA0-99EA-643A6B65642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168496-1022-F8B9-C0AC-2A1262764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C39A4-5B60-3A17-307F-46142933A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76FA-747C-4A0E-A3FD-81D3E8A2D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2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46331-DAAA-7636-1406-515E235CC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6BD1E-1803-94AF-077A-A9B6A3F28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0FA9D3-9751-0AE3-90EF-AC36B10BB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115B91-7870-867B-4179-BFF942681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F8B0-7806-4DA0-99EA-643A6B65642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9403A-0A5B-5A41-6FAA-BDA387512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116498-70B3-E796-1114-50743171E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76FA-747C-4A0E-A3FD-81D3E8A2D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72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8C0E7-1EC0-D853-5367-D210CC997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DDE93D-1F91-9701-AEA3-084193C270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8A0E70-30EE-2C6E-D613-A3D25D4A3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5CCF21-86A3-FEB7-E822-E462582AC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F8B0-7806-4DA0-99EA-643A6B65642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C92A42-1C1C-AF9D-E497-89EAB2E67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52EF25-D34F-7204-822B-D5D037094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C76FA-747C-4A0E-A3FD-81D3E8A2D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8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603F24-285A-D157-72F9-C820E2E29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509AE-6403-6395-DF53-7355E1565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6A809-2AED-4935-D467-68808D8435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97F8B0-7806-4DA0-99EA-643A6B656425}" type="datetimeFigureOut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F35A7-F4A1-67A4-5CE7-9BC00EEF45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918F2-9D3E-6348-C429-44FDD8A8D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C76FA-747C-4A0E-A3FD-81D3E8A2D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6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87389-1E6B-5C85-C7D5-A1D0D39700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Food Industry Trends</a:t>
            </a:r>
          </a:p>
        </p:txBody>
      </p:sp>
    </p:spTree>
    <p:extLst>
      <p:ext uri="{BB962C8B-B14F-4D97-AF65-F5344CB8AC3E}">
        <p14:creationId xmlns:p14="http://schemas.microsoft.com/office/powerpoint/2010/main" val="15352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36CCF-D171-234B-B383-EE93131D6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6F62B-F895-3BC1-C237-F71D72BD0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Sophisticated consumers want:</a:t>
            </a:r>
          </a:p>
          <a:p>
            <a:pPr lvl="1"/>
            <a:r>
              <a:rPr lang="en-US" dirty="0"/>
              <a:t>Convenience</a:t>
            </a:r>
          </a:p>
          <a:p>
            <a:pPr lvl="1"/>
            <a:r>
              <a:rPr lang="en-US" dirty="0"/>
              <a:t>Healthy foods</a:t>
            </a:r>
          </a:p>
          <a:p>
            <a:pPr lvl="1"/>
            <a:r>
              <a:rPr lang="en-US" dirty="0"/>
              <a:t>Locally grown or fresh foods</a:t>
            </a:r>
          </a:p>
          <a:p>
            <a:pPr lvl="1"/>
            <a:r>
              <a:rPr lang="en-US" dirty="0"/>
              <a:t>Minimally or traditionally processed</a:t>
            </a:r>
          </a:p>
          <a:p>
            <a:pPr lvl="1"/>
            <a:r>
              <a:rPr lang="en-US" dirty="0"/>
              <a:t>Foods they enjoy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185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3EEFD-FBBA-B289-3753-2AB45576B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Consumer Perspectives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28655-7D28-2E4D-C07A-A0A959CFB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Consumers are looking for</a:t>
            </a:r>
          </a:p>
          <a:p>
            <a:pPr lvl="1"/>
            <a:r>
              <a:rPr lang="en-US" dirty="0"/>
              <a:t>Shortest ingredient list</a:t>
            </a:r>
          </a:p>
          <a:p>
            <a:pPr lvl="1"/>
            <a:r>
              <a:rPr lang="en-US" dirty="0"/>
              <a:t>Recognizable ingredients</a:t>
            </a:r>
          </a:p>
          <a:p>
            <a:pPr lvl="1"/>
            <a:r>
              <a:rPr lang="en-US" dirty="0"/>
              <a:t>Minimally processed</a:t>
            </a:r>
          </a:p>
          <a:p>
            <a:pPr lvl="1"/>
            <a:r>
              <a:rPr lang="en-US" dirty="0"/>
              <a:t>Nothing artificial</a:t>
            </a:r>
          </a:p>
          <a:p>
            <a:pPr lvl="1"/>
            <a:r>
              <a:rPr lang="en-US" dirty="0"/>
              <a:t>No chemicals</a:t>
            </a:r>
          </a:p>
          <a:p>
            <a:pPr lvl="1"/>
            <a:r>
              <a:rPr lang="en-US" dirty="0"/>
              <a:t>Transparency</a:t>
            </a:r>
          </a:p>
        </p:txBody>
      </p:sp>
    </p:spTree>
    <p:extLst>
      <p:ext uri="{BB962C8B-B14F-4D97-AF65-F5344CB8AC3E}">
        <p14:creationId xmlns:p14="http://schemas.microsoft.com/office/powerpoint/2010/main" val="2697328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B21BD-1116-BE38-006C-DD4CACF3A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ECB9E-0CEC-17BA-5F4E-860071169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845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Sustainability:</a:t>
            </a:r>
          </a:p>
          <a:p>
            <a:pPr lvl="1"/>
            <a:r>
              <a:rPr lang="en-US" dirty="0"/>
              <a:t>More prevalent in consumer’s attitudes and lifestyles</a:t>
            </a:r>
          </a:p>
          <a:p>
            <a:r>
              <a:rPr lang="en-US" dirty="0"/>
              <a:t>Environmental sustainability:</a:t>
            </a:r>
          </a:p>
          <a:p>
            <a:pPr lvl="1"/>
            <a:r>
              <a:rPr lang="en-US" dirty="0"/>
              <a:t>Consumers look for manufacturers to be good stewards of the environment </a:t>
            </a:r>
          </a:p>
          <a:p>
            <a:pPr lvl="2"/>
            <a:r>
              <a:rPr lang="en-US" dirty="0"/>
              <a:t>Conserving natural resources, “green”, carbon footprint, responsible farming</a:t>
            </a:r>
          </a:p>
          <a:p>
            <a:pPr lvl="1"/>
            <a:r>
              <a:rPr lang="en-US" dirty="0"/>
              <a:t>Food waste coming under scrutiny</a:t>
            </a:r>
          </a:p>
          <a:p>
            <a:pPr lvl="2"/>
            <a:r>
              <a:rPr lang="en-US" dirty="0"/>
              <a:t>Consumers looking for companies that try to minimize waste (including packaging)</a:t>
            </a:r>
          </a:p>
          <a:p>
            <a:r>
              <a:rPr lang="en-US" dirty="0"/>
              <a:t>Economic sustainability</a:t>
            </a:r>
          </a:p>
          <a:p>
            <a:pPr lvl="1"/>
            <a:r>
              <a:rPr lang="en-US" dirty="0"/>
              <a:t>Ability to last overtime</a:t>
            </a:r>
          </a:p>
          <a:p>
            <a:pPr lvl="1"/>
            <a:r>
              <a:rPr lang="en-US" dirty="0"/>
              <a:t>Support the local economy</a:t>
            </a:r>
          </a:p>
          <a:p>
            <a:pPr lvl="1"/>
            <a:r>
              <a:rPr lang="en-US" dirty="0"/>
              <a:t>Provide good wages</a:t>
            </a:r>
          </a:p>
          <a:p>
            <a:r>
              <a:rPr lang="en-US" dirty="0"/>
              <a:t>Social sustainability</a:t>
            </a:r>
          </a:p>
          <a:p>
            <a:pPr lvl="1"/>
            <a:r>
              <a:rPr lang="en-US" dirty="0"/>
              <a:t>Employment and hiring practices</a:t>
            </a:r>
          </a:p>
          <a:p>
            <a:pPr lvl="1"/>
            <a:r>
              <a:rPr lang="en-US" dirty="0"/>
              <a:t>Cares about community</a:t>
            </a:r>
          </a:p>
          <a:p>
            <a:pPr lvl="1"/>
            <a:r>
              <a:rPr lang="en-US" dirty="0"/>
              <a:t>Animal welfare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506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B6164-40FE-F48B-6B16-3553CE4A9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0BFE7-AAF9-1AAE-29C7-0F0996283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Government policies and regulations</a:t>
            </a:r>
          </a:p>
          <a:p>
            <a:pPr lvl="1"/>
            <a:r>
              <a:rPr lang="en-US" dirty="0"/>
              <a:t>Environment</a:t>
            </a:r>
          </a:p>
          <a:p>
            <a:pPr lvl="1"/>
            <a:r>
              <a:rPr lang="en-US" dirty="0"/>
              <a:t>Labor laws</a:t>
            </a:r>
          </a:p>
          <a:p>
            <a:pPr lvl="1"/>
            <a:r>
              <a:rPr lang="en-US" dirty="0"/>
              <a:t>Nutrition guidelines</a:t>
            </a:r>
          </a:p>
          <a:p>
            <a:pPr lvl="1"/>
            <a:r>
              <a:rPr lang="en-US" dirty="0"/>
              <a:t>Regulatory mandates</a:t>
            </a:r>
          </a:p>
          <a:p>
            <a:pPr lvl="2"/>
            <a:r>
              <a:rPr lang="en-US" dirty="0"/>
              <a:t>Sugar tax</a:t>
            </a:r>
          </a:p>
          <a:p>
            <a:pPr lvl="1"/>
            <a:r>
              <a:rPr lang="en-US" dirty="0"/>
              <a:t>Labeling</a:t>
            </a:r>
          </a:p>
          <a:p>
            <a:pPr lvl="2"/>
            <a:r>
              <a:rPr lang="en-US" dirty="0"/>
              <a:t>GMO labeling, partially hydrogenated oils, added sugars</a:t>
            </a:r>
          </a:p>
        </p:txBody>
      </p:sp>
    </p:spTree>
    <p:extLst>
      <p:ext uri="{BB962C8B-B14F-4D97-AF65-F5344CB8AC3E}">
        <p14:creationId xmlns:p14="http://schemas.microsoft.com/office/powerpoint/2010/main" val="1409917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0A9A6-A7C0-E26E-B0D3-2E4EFF26B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24F09-FFDD-ECCD-A0F0-F1954FC60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Were any of these trends addressed as problems in the case studies?</a:t>
            </a:r>
          </a:p>
          <a:p>
            <a:r>
              <a:rPr lang="en-US" dirty="0"/>
              <a:t>Which trends do you follow? Why?</a:t>
            </a:r>
          </a:p>
          <a:p>
            <a:r>
              <a:rPr lang="en-US" dirty="0"/>
              <a:t>Which trends do you not follow? </a:t>
            </a:r>
            <a:r>
              <a:rPr lang="en-US"/>
              <a:t>Why?</a:t>
            </a:r>
            <a:endParaRPr lang="en-US" dirty="0"/>
          </a:p>
          <a:p>
            <a:r>
              <a:rPr lang="en-US" dirty="0"/>
              <a:t>Are there trends that you think will go away?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789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186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Food Industry Trends</vt:lpstr>
      <vt:lpstr>Key Trends</vt:lpstr>
      <vt:lpstr>Consumer Perspectives</vt:lpstr>
      <vt:lpstr>Sustainability</vt:lpstr>
      <vt:lpstr>Key Trends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Industry Trends</dc:title>
  <dc:creator>KaCee James</dc:creator>
  <cp:lastModifiedBy>KaCee James</cp:lastModifiedBy>
  <cp:revision>4</cp:revision>
  <dcterms:created xsi:type="dcterms:W3CDTF">2023-07-11T19:27:40Z</dcterms:created>
  <dcterms:modified xsi:type="dcterms:W3CDTF">2024-11-08T16:51:18Z</dcterms:modified>
</cp:coreProperties>
</file>