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6E8876-12AF-5223-C6D2-0523D05E40DA}" v="2" dt="2024-08-28T15:29:24.2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/>
    <p:restoredTop sz="82509"/>
  </p:normalViewPr>
  <p:slideViewPr>
    <p:cSldViewPr snapToGrid="0">
      <p:cViewPr varScale="1">
        <p:scale>
          <a:sx n="94" d="100"/>
          <a:sy n="94" d="100"/>
        </p:scale>
        <p:origin x="11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42689354641353"/>
          <c:y val="4.2924417105262347E-2"/>
          <c:w val="0.87662307853459076"/>
          <c:h val="0.781632591511134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Corn</c:v>
                </c:pt>
                <c:pt idx="1">
                  <c:v>Rice</c:v>
                </c:pt>
                <c:pt idx="2">
                  <c:v>Wheat</c:v>
                </c:pt>
                <c:pt idx="3">
                  <c:v>Soybean</c:v>
                </c:pt>
                <c:pt idx="4">
                  <c:v>Barley</c:v>
                </c:pt>
                <c:pt idx="5">
                  <c:v>Oats</c:v>
                </c:pt>
                <c:pt idx="6">
                  <c:v>Rye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872</c:v>
                </c:pt>
                <c:pt idx="1">
                  <c:v>720</c:v>
                </c:pt>
                <c:pt idx="2">
                  <c:v>671</c:v>
                </c:pt>
                <c:pt idx="3">
                  <c:v>268</c:v>
                </c:pt>
                <c:pt idx="4">
                  <c:v>133</c:v>
                </c:pt>
                <c:pt idx="5">
                  <c:v>21</c:v>
                </c:pt>
                <c:pt idx="6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12-4E4F-BA74-88F5F5380F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0990648"/>
        <c:axId val="430989080"/>
      </c:barChart>
      <c:catAx>
        <c:axId val="430990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30989080"/>
        <c:crosses val="autoZero"/>
        <c:auto val="1"/>
        <c:lblAlgn val="ctr"/>
        <c:lblOffset val="100"/>
        <c:noMultiLvlLbl val="0"/>
      </c:catAx>
      <c:valAx>
        <c:axId val="4309890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 dirty="0"/>
                  <a:t>Production, million metric tons</a:t>
                </a:r>
              </a:p>
            </c:rich>
          </c:tx>
          <c:layout>
            <c:manualLayout>
              <c:xMode val="edge"/>
              <c:yMode val="edge"/>
              <c:x val="2.0833333333333333E-3"/>
              <c:y val="9.147785433070866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30990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D8E70-96B6-ED48-8C7E-650BCA8E13FA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437B1-6323-3E43-B415-BF1B423B5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115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gSL_CvX9cQ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IaxP-t_eu8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Department of Grain Science and Industry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437B1-6323-3E43-B415-BF1B423B59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347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Department of Grain Science and Industry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437B1-6323-3E43-B415-BF1B423B59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006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blog.amg-eng.com</a:t>
            </a:r>
            <a:r>
              <a:rPr lang="en-US" dirty="0"/>
              <a:t>/corn-wet-milling-vs-dry-milling/</a:t>
            </a:r>
          </a:p>
          <a:p>
            <a:endParaRPr lang="en-US" dirty="0"/>
          </a:p>
          <a:p>
            <a:r>
              <a:rPr lang="en-US" dirty="0"/>
              <a:t>Department of Grain Science and Industry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https://www.youtube.com/watch?v=NgSL_CvX9cQ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437B1-6323-3E43-B415-BF1B423B59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92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437B1-6323-3E43-B415-BF1B423B59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371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Department of Grain Science and Industry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dirty="0"/>
              <a:t>Excellent drought tolerance</a:t>
            </a:r>
          </a:p>
          <a:p>
            <a:r>
              <a:rPr lang="en-US" dirty="0"/>
              <a:t>Various colors affected by pericarp color, pericarp thickness, endosperm color</a:t>
            </a:r>
          </a:p>
          <a:p>
            <a:r>
              <a:rPr lang="en-US" dirty="0"/>
              <a:t>GMO-free</a:t>
            </a:r>
          </a:p>
          <a:p>
            <a:r>
              <a:rPr lang="en-US" dirty="0"/>
              <a:t>Gluten-free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437B1-6323-3E43-B415-BF1B423B592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719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Department of Grain Sciences and Industry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437B1-6323-3E43-B415-BF1B423B592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60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Rice ~ 70%-75% – cooking, flaked, puffed, breakfast cereals, baby foods, noodles, rice cakes, beer</a:t>
            </a:r>
            <a:b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Rice Husk ~ 20% - Bedding materials, fuel source, animal feed ( if ground)</a:t>
            </a:r>
            <a:b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Rice Bran ~ 5%-10% - Animal feeds, bran oil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https://www.youtube.com/watch?v=pIaxP-t_eu8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437B1-6323-3E43-B415-BF1B423B592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A8097-C224-DBBA-5CFD-02A95D2D06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CC8390-BE41-B501-E1D4-7B4FF9CF99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FB89B7-0D57-6778-243A-F0A2C7BB3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0EEC7-226D-5E49-9B73-F619FF05B713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087109-9362-65E1-6CE5-69DB88A21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A0866C-BFFE-904E-ECC2-803B78397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3A94E-4C03-FC42-9BBE-5FFB9A2A4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338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A3561-4853-F506-3168-A173F0C3B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572750-B6EA-53AE-11B5-33DFD0659B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CE5A11-73D9-22B8-286B-2FA58D663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0EEC7-226D-5E49-9B73-F619FF05B713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DAF01-44CD-9D6C-217B-97DCB85F9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EB595B-95ED-9C51-8918-B1499EDCC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3A94E-4C03-FC42-9BBE-5FFB9A2A4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60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9EEDF3-8560-B7AD-611D-A0A20CCFE6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BBF056-A73D-3C88-9E14-E20302FC61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58E91C-B1A2-E180-61F4-B1A0ECD60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0EEC7-226D-5E49-9B73-F619FF05B713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30240-D694-AD81-B2EA-1C6CEB804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3B97C-F9DD-8A7C-6A7F-FE882B811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3A94E-4C03-FC42-9BBE-5FFB9A2A4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137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DDCB6-43A4-3B87-E872-68344ACE9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E1AB0-FFD6-600F-D167-EC1789EF15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116FD-413B-F67A-9C50-7F662660F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0EEC7-226D-5E49-9B73-F619FF05B713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9049A3-E91F-5BD0-676E-018DBFE59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9FF805-33EE-93F1-EB54-5E0094CCE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3A94E-4C03-FC42-9BBE-5FFB9A2A4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639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21DA1-303A-7825-3B7A-3C89CC8D5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00A9D2-F4BE-1AA1-00F5-633A4E17F5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B3E9CF-B488-3351-A9B9-90B81C9D6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0EEC7-226D-5E49-9B73-F619FF05B713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75C5C7-F8D3-FF9E-17A3-9F053E1A2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F07EB-731F-9C00-A6F9-082CA82D1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3A94E-4C03-FC42-9BBE-5FFB9A2A4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57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00B24-1B3B-AEB3-4FC4-FF51A23DF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335F8-7FA1-E595-9B07-EFDD6D2AF5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DCDD03-A772-7D64-2623-3F9B9608F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63DFEC-C2C7-95E7-B8E5-AAEDF9B46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0EEC7-226D-5E49-9B73-F619FF05B713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2E52C-B94F-EC98-EC2A-3648A8261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E1C75D-CC88-9033-8412-84012F312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3A94E-4C03-FC42-9BBE-5FFB9A2A4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833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6B860-71CB-991C-B437-0B3446DBE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1EF632-D7E1-285C-8673-6227A07B3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12E45B-BC87-277F-0C91-3188F196D0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84159A-F85F-DF08-F10D-6A94E910B8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60277B-D5F3-3FB5-AE9B-BB94909076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90E0B1-4DD6-098C-4EB0-DE8885301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0EEC7-226D-5E49-9B73-F619FF05B713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EA67D8-1F39-3D73-D060-67C9975B5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509DC7-EF4F-5D1C-6C7D-67E00AF4A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3A94E-4C03-FC42-9BBE-5FFB9A2A4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093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D5CE9-ED09-0847-3B0D-3F65D4A42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FF9091-3375-E8EF-32D8-3CC2FEACA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0EEC7-226D-5E49-9B73-F619FF05B713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6AD452-60AE-0A24-A7B1-08E51DB4A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734EF3-74CF-3FD5-C5E9-5A38F7D85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3A94E-4C03-FC42-9BBE-5FFB9A2A4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74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1408DC-391F-9A01-18B1-2020170AE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0EEC7-226D-5E49-9B73-F619FF05B713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78098E-399F-E861-E30F-5C6DCB009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2D7617-C71B-D85A-246F-525AB997F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3A94E-4C03-FC42-9BBE-5FFB9A2A4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496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D02DD-6C0A-06AD-638C-9618B46D2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4DA15-2F78-263E-770D-2C4FBD71C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A6E214-9BBE-FCEF-CD45-69158B2041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CBC565-D10B-DDF6-5340-20DC15BAA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0EEC7-226D-5E49-9B73-F619FF05B713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479C8D-93D6-1C5D-4313-93E1332D3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11F21C-05DC-BE8D-8408-C0439B069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3A94E-4C03-FC42-9BBE-5FFB9A2A4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720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E1F5D-01DE-FF2D-C458-F6666813D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9156C6-DEA9-D16E-1576-F3A5AA32C2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FD15DF-926C-EE41-A959-D0D4EFF5B4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E2D97-C1D0-8DD3-A0BA-4B2222790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0EEC7-226D-5E49-9B73-F619FF05B713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C8641D-B3B8-E4E7-000F-FB4FE1466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A66B6C-D60A-6EFA-1272-D5175680B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3A94E-4C03-FC42-9BBE-5FFB9A2A4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940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2B7E5D-91A6-5E64-B1B0-BAAFF5F19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048B0C-FCCA-D35C-0E40-9E853BB88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71B50-C192-98C9-F57E-64144DC33B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0EEC7-226D-5E49-9B73-F619FF05B713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85A87E-FF7C-4ECB-B2A6-D478A1F565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8C6C6-B75A-C151-7010-F246FDACF7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3A94E-4C03-FC42-9BBE-5FFB9A2A4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051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gSL_CvX9cQ?feature=oembed" TargetMode="Externa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IaxP-t_eu8?feature=oembed" TargetMode="Externa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3CD6A-5C38-A6FF-7DB6-2917A1974D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Other Grains: Corn, Sorghum, Rice, Soy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5813C7-5236-BB3A-3B1F-80BF58105C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66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937FF-9D25-3A96-FD3F-076E5ABBB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C1F1B-05A5-A121-715F-391B483AC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Oat – Oat still containing a hull / unprocessed </a:t>
            </a:r>
          </a:p>
          <a:p>
            <a:endParaRPr lang="en-US" dirty="0"/>
          </a:p>
          <a:p>
            <a:r>
              <a:rPr lang="en-US" dirty="0"/>
              <a:t>Groat – Oat with hull removed </a:t>
            </a:r>
          </a:p>
          <a:p>
            <a:endParaRPr lang="en-US" dirty="0"/>
          </a:p>
          <a:p>
            <a:r>
              <a:rPr lang="en-US" dirty="0"/>
              <a:t>Green Groat – Groat that hasn’t been kilned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554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8396F-8C9E-DA40-7C91-198B05545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Oat Milling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31DF0-46E7-C516-730D-A7B01CBE9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52761"/>
          </a:xfrm>
        </p:spPr>
        <p:txBody>
          <a:bodyPr>
            <a:normAutofit/>
          </a:bodyPr>
          <a:lstStyle/>
          <a:p>
            <a:r>
              <a:rPr lang="en-US" dirty="0"/>
              <a:t>Cleaning </a:t>
            </a:r>
          </a:p>
          <a:p>
            <a:pPr lvl="1"/>
            <a:r>
              <a:rPr lang="en-US" dirty="0"/>
              <a:t>Oats are cut into wind rows to dry like hay. Harvesters pick the oats off the ground which increases contamination. </a:t>
            </a:r>
          </a:p>
          <a:p>
            <a:r>
              <a:rPr lang="en-US" dirty="0"/>
              <a:t>Hulling and Roughing </a:t>
            </a:r>
          </a:p>
          <a:p>
            <a:pPr lvl="1"/>
            <a:r>
              <a:rPr lang="en-US" dirty="0"/>
              <a:t>Produces the groat. </a:t>
            </a:r>
          </a:p>
          <a:p>
            <a:pPr lvl="1"/>
            <a:r>
              <a:rPr lang="en-US" dirty="0"/>
              <a:t>Provide clean groats to the Kilning Process. Remove hulls from groats. Remove un-hulled oats from groats. </a:t>
            </a:r>
          </a:p>
          <a:p>
            <a:r>
              <a:rPr lang="en-US" dirty="0"/>
              <a:t>Kilning and Grading </a:t>
            </a:r>
          </a:p>
          <a:p>
            <a:r>
              <a:rPr lang="en-US" dirty="0"/>
              <a:t>Processing </a:t>
            </a:r>
          </a:p>
          <a:p>
            <a:pPr lvl="1"/>
            <a:r>
              <a:rPr lang="en-US" dirty="0"/>
              <a:t>Cutting and Flaking </a:t>
            </a:r>
          </a:p>
          <a:p>
            <a:pPr lvl="1"/>
            <a:r>
              <a:rPr lang="en-US" dirty="0"/>
              <a:t>Grinding into Flour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325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F4DEC-D98D-E0AA-86BF-CC2596657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Oilseeds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131C8-96E1-6D19-CE47-3D50D93B7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Soybean</a:t>
            </a:r>
          </a:p>
          <a:p>
            <a:r>
              <a:rPr lang="en-US" dirty="0"/>
              <a:t>Rapeseed</a:t>
            </a:r>
          </a:p>
          <a:p>
            <a:r>
              <a:rPr lang="en-US" dirty="0"/>
              <a:t>Cottonseed</a:t>
            </a:r>
          </a:p>
          <a:p>
            <a:r>
              <a:rPr lang="en-US" dirty="0"/>
              <a:t>Peanut </a:t>
            </a:r>
          </a:p>
          <a:p>
            <a:r>
              <a:rPr lang="en-US" dirty="0"/>
              <a:t>Sunflower</a:t>
            </a:r>
          </a:p>
          <a:p>
            <a:r>
              <a:rPr lang="en-US" dirty="0"/>
              <a:t>Palm Kernel</a:t>
            </a:r>
          </a:p>
          <a:p>
            <a:r>
              <a:rPr lang="en-US" dirty="0"/>
              <a:t>Copra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5262DC-CD66-456E-7374-99655F9284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856" y="365125"/>
            <a:ext cx="5677944" cy="3471595"/>
          </a:xfrm>
          <a:prstGeom prst="rect">
            <a:avLst/>
          </a:prstGeom>
          <a:noFill/>
        </p:spPr>
      </p:pic>
      <p:pic>
        <p:nvPicPr>
          <p:cNvPr id="9" name="Picture 8" descr="Soybean distribution map created by Olivia Scurek">
            <a:extLst>
              <a:ext uri="{FF2B5EF4-FFF2-40B4-BE49-F238E27FC236}">
                <a16:creationId xmlns:a16="http://schemas.microsoft.com/office/drawing/2014/main" id="{5A1542AF-BB6C-2F2A-3354-6C77EEAF0E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610" y="3654107"/>
            <a:ext cx="5302436" cy="32038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6689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5D3B7-2E1C-CB14-0D17-482A8D232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Cereal Grain Consumption</a:t>
            </a:r>
          </a:p>
        </p:txBody>
      </p:sp>
      <p:pic>
        <p:nvPicPr>
          <p:cNvPr id="4" name="Picture 5" descr="map05">
            <a:extLst>
              <a:ext uri="{FF2B5EF4-FFF2-40B4-BE49-F238E27FC236}">
                <a16:creationId xmlns:a16="http://schemas.microsoft.com/office/drawing/2014/main" id="{D5DC8B65-0BDA-73F8-E615-BED549A86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13333"/>
          <a:stretch>
            <a:fillRect/>
          </a:stretch>
        </p:blipFill>
        <p:spPr bwMode="auto">
          <a:xfrm>
            <a:off x="2092552" y="1405868"/>
            <a:ext cx="8197396" cy="53283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2255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261A8-F10A-9F32-AE5B-A0B41F881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Cereal Grain &amp; Oilseed Production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E4437-CA73-B2F8-3D30-F5B620F36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157" y="5600700"/>
            <a:ext cx="10515600" cy="104502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908A4D1-74FB-43BC-5483-B983911287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6226637"/>
              </p:ext>
            </p:extLst>
          </p:nvPr>
        </p:nvGraphicFramePr>
        <p:xfrm>
          <a:off x="1303564" y="1633651"/>
          <a:ext cx="9584872" cy="3249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98653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4AB30-622E-377B-7098-D23EA80FD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FA72A-F7EC-3841-10F3-86E8798EB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1901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Sweet, dent, pop, waxy, flint, etc.</a:t>
            </a:r>
          </a:p>
          <a:p>
            <a:endParaRPr lang="en-US" dirty="0"/>
          </a:p>
          <a:p>
            <a:r>
              <a:rPr lang="en-US" dirty="0"/>
              <a:t>Yellow dent most commonly used in grain industry</a:t>
            </a:r>
          </a:p>
          <a:p>
            <a:endParaRPr lang="en-US" dirty="0"/>
          </a:p>
          <a:p>
            <a:r>
              <a:rPr lang="en-US" dirty="0"/>
              <a:t>Number one most widely grown grain</a:t>
            </a:r>
          </a:p>
          <a:p>
            <a:endParaRPr lang="en-US" dirty="0"/>
          </a:p>
          <a:p>
            <a:r>
              <a:rPr lang="en-US" dirty="0"/>
              <a:t>Plant is 8 ft tall</a:t>
            </a:r>
          </a:p>
          <a:p>
            <a:endParaRPr lang="en-US" dirty="0"/>
          </a:p>
          <a:p>
            <a:r>
              <a:rPr lang="en-US" dirty="0"/>
              <a:t>Most has 1 ear/stock</a:t>
            </a:r>
          </a:p>
          <a:p>
            <a:endParaRPr lang="en-US" dirty="0"/>
          </a:p>
          <a:p>
            <a:r>
              <a:rPr lang="en-US" dirty="0"/>
              <a:t>Approximately 600 kernels/ear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D8BB10-8B8F-2591-B682-DF658EACBD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65"/>
          <a:stretch/>
        </p:blipFill>
        <p:spPr bwMode="auto">
          <a:xfrm>
            <a:off x="6618925" y="3106735"/>
            <a:ext cx="5405435" cy="3672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7289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9E2E0-55C9-CB93-D132-8E6FE4DB8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Corn kernel</a:t>
            </a:r>
          </a:p>
        </p:txBody>
      </p:sp>
      <p:pic>
        <p:nvPicPr>
          <p:cNvPr id="2049" name="Picture 1" descr="page11image29387936">
            <a:extLst>
              <a:ext uri="{FF2B5EF4-FFF2-40B4-BE49-F238E27FC236}">
                <a16:creationId xmlns:a16="http://schemas.microsoft.com/office/drawing/2014/main" id="{9C5B9438-6FED-577D-A01D-CD6F64CF64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9" t="-758" r="24252" b="26004"/>
          <a:stretch/>
        </p:blipFill>
        <p:spPr bwMode="auto">
          <a:xfrm>
            <a:off x="2122713" y="1262996"/>
            <a:ext cx="7674429" cy="520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222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22ADB-D808-D8B1-1C9E-CC745D796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Corn Milling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9F288-30D6-73AC-659D-7D5382C95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" y="1544320"/>
            <a:ext cx="5921798" cy="510975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Masa Production – Tortillas</a:t>
            </a:r>
          </a:p>
          <a:p>
            <a:r>
              <a:rPr lang="en-US" dirty="0"/>
              <a:t>Dry Milling – Food</a:t>
            </a:r>
          </a:p>
          <a:p>
            <a:pPr lvl="1"/>
            <a:r>
              <a:rPr lang="en-US" b="0" i="0" dirty="0">
                <a:solidFill>
                  <a:srgbClr val="333333"/>
                </a:solidFill>
                <a:effectLst/>
                <a:latin typeface="Eurostar"/>
              </a:rPr>
              <a:t>kernels are hammer milled into a medium-to-fine grind meal</a:t>
            </a:r>
            <a:endParaRPr lang="en-US" dirty="0"/>
          </a:p>
          <a:p>
            <a:r>
              <a:rPr lang="en-US" dirty="0"/>
              <a:t>Wet Milling – Feed, HFCS and Ethanol</a:t>
            </a:r>
          </a:p>
          <a:p>
            <a:pPr lvl="1"/>
            <a:r>
              <a:rPr lang="en-US" b="0" i="0" dirty="0">
                <a:solidFill>
                  <a:srgbClr val="333333"/>
                </a:solidFill>
                <a:effectLst/>
                <a:latin typeface="Eurostar"/>
              </a:rPr>
              <a:t>the process begins with the corn kernels being soaked in large tanks called steep tanks in a dilute aqueous sulfur dioxide solution. The softened kernel is then processed to remove the germ which is further processed to remove the high-value corn oil. The Germ Meal remaining after the oil is extracted and marketed for animal feed use.</a:t>
            </a:r>
            <a:endParaRPr lang="en-US" dirty="0"/>
          </a:p>
        </p:txBody>
      </p:sp>
      <p:pic>
        <p:nvPicPr>
          <p:cNvPr id="4" name="Online Media 3" title="Corn Tortillas | How It's Made">
            <a:hlinkClick r:id="" action="ppaction://media"/>
            <a:extLst>
              <a:ext uri="{FF2B5EF4-FFF2-40B4-BE49-F238E27FC236}">
                <a16:creationId xmlns:a16="http://schemas.microsoft.com/office/drawing/2014/main" id="{FE6AAC4B-6D81-02BB-1977-D2E9075864B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946521" y="1947544"/>
            <a:ext cx="6245479" cy="352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01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D9201-0C4C-2956-6718-09E3B2333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Objects of Corn Milling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FAEF6-2DFF-B8D9-1F03-5DBE09F07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CIDFont+F1"/>
              </a:rPr>
              <a:t>Maximum production of clean grits, with minimum fat content and specks (colored impurities from the black root cap) </a:t>
            </a:r>
            <a:endParaRPr lang="en-US" sz="2800" dirty="0">
              <a:effectLst/>
              <a:latin typeface="CIDFont+F3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CIDFont+F1"/>
              </a:rPr>
              <a:t>Maximum recovery of the remaining endosperm as meal, with minimum flour </a:t>
            </a:r>
            <a:endParaRPr lang="en-US" sz="2800" dirty="0">
              <a:effectLst/>
              <a:latin typeface="CIDFont+F3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CIDFont+F1"/>
              </a:rPr>
              <a:t>Maximum recovery of clean germ </a:t>
            </a:r>
            <a:endParaRPr lang="en-US" sz="2800" dirty="0">
              <a:effectLst/>
              <a:latin typeface="CIDFont+F3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CIDFont+F1"/>
              </a:rPr>
              <a:t>Optimum blending of products to maximize profit</a:t>
            </a:r>
            <a:endParaRPr lang="en-US" sz="2000" dirty="0">
              <a:effectLst/>
              <a:latin typeface="CIDFont+F3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576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B21B3-DA04-3038-7AF4-72672EEF3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Corn Milling Products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ECCDB-2AFB-B3B6-EF2D-E059C29B1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043" y="1841953"/>
            <a:ext cx="10515600" cy="4351338"/>
          </a:xfrm>
        </p:spPr>
        <p:txBody>
          <a:bodyPr/>
          <a:lstStyle/>
          <a:p>
            <a:r>
              <a:rPr lang="en-US" dirty="0"/>
              <a:t>Raw corn</a:t>
            </a:r>
          </a:p>
          <a:p>
            <a:r>
              <a:rPr lang="en-US" dirty="0"/>
              <a:t>Flaking Grit</a:t>
            </a:r>
          </a:p>
          <a:p>
            <a:r>
              <a:rPr lang="en-US" dirty="0"/>
              <a:t>Coarse Grit</a:t>
            </a:r>
          </a:p>
          <a:p>
            <a:r>
              <a:rPr lang="en-US" dirty="0"/>
              <a:t>Brewers Grit</a:t>
            </a:r>
          </a:p>
          <a:p>
            <a:r>
              <a:rPr lang="en-US" dirty="0"/>
              <a:t>Corn </a:t>
            </a:r>
            <a:r>
              <a:rPr lang="en-US" dirty="0" err="1"/>
              <a:t>Snackmeal</a:t>
            </a:r>
            <a:endParaRPr lang="en-US" dirty="0"/>
          </a:p>
          <a:p>
            <a:r>
              <a:rPr lang="en-US" dirty="0"/>
              <a:t>Corn meal</a:t>
            </a:r>
          </a:p>
          <a:p>
            <a:r>
              <a:rPr lang="en-US" dirty="0"/>
              <a:t>Corn cones</a:t>
            </a:r>
          </a:p>
          <a:p>
            <a:r>
              <a:rPr lang="en-US" dirty="0"/>
              <a:t>Corn flour</a:t>
            </a:r>
          </a:p>
        </p:txBody>
      </p:sp>
      <p:pic>
        <p:nvPicPr>
          <p:cNvPr id="4097" name="Picture 1" descr="page24image13383488">
            <a:extLst>
              <a:ext uri="{FF2B5EF4-FFF2-40B4-BE49-F238E27FC236}">
                <a16:creationId xmlns:a16="http://schemas.microsoft.com/office/drawing/2014/main" id="{0227E7EE-7D66-159C-0B14-8ADCCC185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815" y="1690689"/>
            <a:ext cx="4489330" cy="516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page24image13375376">
            <a:extLst>
              <a:ext uri="{FF2B5EF4-FFF2-40B4-BE49-F238E27FC236}">
                <a16:creationId xmlns:a16="http://schemas.microsoft.com/office/drawing/2014/main" id="{80C90BBF-760E-C6F4-D5D0-24D2E150E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145" y="1690688"/>
            <a:ext cx="4742855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346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4BC1A-FE31-4B16-EA83-DA042EC74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Sorghum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FE66E-8D81-0D1C-A6B1-7AA665C6E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7456714" cy="5032375"/>
          </a:xfrm>
        </p:spPr>
        <p:txBody>
          <a:bodyPr>
            <a:normAutofit/>
          </a:bodyPr>
          <a:lstStyle/>
          <a:p>
            <a:r>
              <a:rPr lang="en-US" dirty="0"/>
              <a:t>Also known as milo</a:t>
            </a:r>
          </a:p>
          <a:p>
            <a:r>
              <a:rPr lang="en-US" dirty="0"/>
              <a:t>Sorghum bicolor most commonly used in grain industry</a:t>
            </a:r>
          </a:p>
          <a:p>
            <a:r>
              <a:rPr lang="en-US" dirty="0"/>
              <a:t>Central peduncle holding seeds</a:t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596DED-586E-ED2A-8F96-AD195729E4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849" y="3603058"/>
            <a:ext cx="4813923" cy="2889817"/>
          </a:xfrm>
          <a:prstGeom prst="rect">
            <a:avLst/>
          </a:prstGeom>
          <a:noFill/>
        </p:spPr>
      </p:pic>
      <p:pic>
        <p:nvPicPr>
          <p:cNvPr id="12" name="Picture 1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BA64AE2-22FB-88A5-4C67-D5AB4DA01B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773" t="30602" r="19958" b="41747"/>
          <a:stretch/>
        </p:blipFill>
        <p:spPr>
          <a:xfrm>
            <a:off x="1311728" y="4098469"/>
            <a:ext cx="3603171" cy="251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712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5D7C0-111E-A7F3-8D7F-3DE0AC8EA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8B628-3DBA-280E-7DD7-8CBC66ED2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550729" cy="435133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Paddy – Whole rice kernel with hull still intact </a:t>
            </a:r>
          </a:p>
          <a:p>
            <a:endParaRPr lang="en-US" dirty="0"/>
          </a:p>
          <a:p>
            <a:r>
              <a:rPr lang="en-US" dirty="0"/>
              <a:t>Brown Rice – Rice kernel with hull removed and bran still intact </a:t>
            </a:r>
          </a:p>
          <a:p>
            <a:endParaRPr lang="en-US" dirty="0"/>
          </a:p>
          <a:p>
            <a:r>
              <a:rPr lang="en-US" dirty="0"/>
              <a:t>Milled Rice (White Rice) – Hull and bran layer removed </a:t>
            </a:r>
          </a:p>
          <a:p>
            <a:endParaRPr lang="en-US" dirty="0"/>
          </a:p>
          <a:p>
            <a:r>
              <a:rPr lang="en-US" dirty="0"/>
              <a:t>Polished Rice – White rice that has went through polishing step </a:t>
            </a:r>
          </a:p>
          <a:p>
            <a:endParaRPr lang="en-US" dirty="0"/>
          </a:p>
          <a:p>
            <a:r>
              <a:rPr lang="en-US" dirty="0"/>
              <a:t>Head Rice – Unbroken grains of milled rice with hull, bran, and germ removed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1" descr="page4image13411056">
            <a:extLst>
              <a:ext uri="{FF2B5EF4-FFF2-40B4-BE49-F238E27FC236}">
                <a16:creationId xmlns:a16="http://schemas.microsoft.com/office/drawing/2014/main" id="{862F8231-306A-2DBB-86BF-6CEF81D66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8929" y="2120787"/>
            <a:ext cx="2746255" cy="325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745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304CF-06B3-F75E-2B3C-5CC9A185F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Milling Rice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429FA-FA6B-8DDB-3EA0-C96CFD1C4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0" y="1784985"/>
            <a:ext cx="4140200" cy="470789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Cleaning removes foreign material. </a:t>
            </a:r>
          </a:p>
          <a:p>
            <a:endParaRPr lang="en-US" dirty="0"/>
          </a:p>
          <a:p>
            <a:r>
              <a:rPr lang="en-US" dirty="0"/>
              <a:t>Hull removal(Shelling)–Rubs excess husks or hulls off the clean paddy </a:t>
            </a:r>
          </a:p>
          <a:p>
            <a:endParaRPr lang="en-US" dirty="0"/>
          </a:p>
          <a:p>
            <a:pPr lvl="1"/>
            <a:r>
              <a:rPr lang="en-US" dirty="0"/>
              <a:t>Accomplished using a Rubber Roll Sheller </a:t>
            </a:r>
          </a:p>
          <a:p>
            <a:endParaRPr lang="en-US" dirty="0"/>
          </a:p>
          <a:p>
            <a:r>
              <a:rPr lang="en-US" dirty="0"/>
              <a:t>Brown rice is separated from the hull through aspiration. </a:t>
            </a:r>
          </a:p>
          <a:p>
            <a:endParaRPr lang="en-US" dirty="0"/>
          </a:p>
          <a:p>
            <a:r>
              <a:rPr lang="en-US" dirty="0"/>
              <a:t>Paddy separators remove paddy from brown rice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Online Media 3" title="6. Milling Rice">
            <a:hlinkClick r:id="" action="ppaction://media"/>
            <a:extLst>
              <a:ext uri="{FF2B5EF4-FFF2-40B4-BE49-F238E27FC236}">
                <a16:creationId xmlns:a16="http://schemas.microsoft.com/office/drawing/2014/main" id="{8E2A239D-2C42-90C6-E145-0084978129A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714240" y="1690688"/>
            <a:ext cx="7041756" cy="397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9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597</Words>
  <Application>Microsoft Office PowerPoint</Application>
  <PresentationFormat>Widescreen</PresentationFormat>
  <Paragraphs>109</Paragraphs>
  <Slides>14</Slides>
  <Notes>7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Other Grains: Corn, Sorghum, Rice, Soy</vt:lpstr>
      <vt:lpstr>Corn</vt:lpstr>
      <vt:lpstr>Corn kernel</vt:lpstr>
      <vt:lpstr>Types of Corn Milling</vt:lpstr>
      <vt:lpstr>Objects of Corn Milling</vt:lpstr>
      <vt:lpstr>Corn Milling Products</vt:lpstr>
      <vt:lpstr>Sorghum</vt:lpstr>
      <vt:lpstr>Rice</vt:lpstr>
      <vt:lpstr>Milling Rice</vt:lpstr>
      <vt:lpstr>Oats</vt:lpstr>
      <vt:lpstr>Oat Milling Process</vt:lpstr>
      <vt:lpstr>Oilseeds</vt:lpstr>
      <vt:lpstr>Global Cereal Grain Consumption</vt:lpstr>
      <vt:lpstr>Global Cereal Grain &amp; Oilseed Production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Other Grains: Corn, Sorghum, Rice, Soy</dc:title>
  <dc:creator>KaCee James</dc:creator>
  <cp:lastModifiedBy>KaCee James</cp:lastModifiedBy>
  <cp:revision>5</cp:revision>
  <dcterms:created xsi:type="dcterms:W3CDTF">2023-03-16T16:42:01Z</dcterms:created>
  <dcterms:modified xsi:type="dcterms:W3CDTF">2024-11-08T16:50:59Z</dcterms:modified>
</cp:coreProperties>
</file>