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57" r:id="rId4"/>
    <p:sldId id="264" r:id="rId5"/>
    <p:sldId id="259" r:id="rId6"/>
    <p:sldId id="260" r:id="rId7"/>
    <p:sldId id="26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83784" autoAdjust="0"/>
  </p:normalViewPr>
  <p:slideViewPr>
    <p:cSldViewPr snapToGrid="0">
      <p:cViewPr varScale="1">
        <p:scale>
          <a:sx n="95" d="100"/>
          <a:sy n="95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6C92-AB61-4218-A241-37CBC011423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6B48B-C035-4FE0-9528-18DABCA34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Rollers grind wheat by rolling toward each other to break the kernel and separate the endosperm from the bran.</a:t>
            </a:r>
          </a:p>
          <a:p>
            <a:r>
              <a:rPr lang="en-US" dirty="0"/>
              <a:t>After being grinded, particles drop into hopper and are conveyed pneumatically to sifter. </a:t>
            </a:r>
          </a:p>
          <a:p>
            <a:r>
              <a:rPr lang="en-US" dirty="0"/>
              <a:t>The larger, course particles, called </a:t>
            </a:r>
            <a:r>
              <a:rPr lang="en-US" dirty="0" err="1"/>
              <a:t>middlings</a:t>
            </a:r>
            <a:r>
              <a:rPr lang="en-US" dirty="0"/>
              <a:t>, are sent back to the mill to repeat the process of removing more bran from the endosperm. The </a:t>
            </a:r>
            <a:r>
              <a:rPr lang="en-US" dirty="0" err="1"/>
              <a:t>sizings</a:t>
            </a:r>
            <a:r>
              <a:rPr lang="en-US" dirty="0"/>
              <a:t> which are finer particles that are separated in the sifting process are sent in another direction. </a:t>
            </a:r>
          </a:p>
          <a:p>
            <a:r>
              <a:rPr lang="en-US" dirty="0"/>
              <a:t>Wheat goes through four break rolls to remove endosperm from bran.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 https://www.youtube.com/watch?v=JmyhXxz4OmU (2:36) Stop at 1:40.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1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Video: https://www.youtube.com/watch?v=A2B_7RmpF60  (0:56) </a:t>
            </a:r>
            <a:r>
              <a:rPr lang="en-US" i="1" dirty="0"/>
              <a:t>the video is loud with no commentary!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https://my.matterport.com/show/?m=ignwTYmpPC7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B48B-C035-4FE0-9528-18DABCA34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C40A-4546-1988-5577-31151C27C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414FE-A0F6-1E92-05DB-9660AAEF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93C51-6282-7D38-77B3-206A011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E499-C0E6-515A-03ED-FDC76A5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E0FCE-425E-8187-D9D8-D169988C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0CFA-8050-EFA5-A742-9E8BFD4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45E7B-1B2F-F2B4-FFF3-04521D1F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E54D0-FB5C-1CE2-5A50-497FED74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24BA-3E25-0EEB-9333-AE8CE63D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9C7A7-E5CD-305D-930A-9CB924C5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A7C36-392C-AE0E-7562-0ED7CE613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5C69F-CAD6-800F-9499-AE932B0EF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66B74-3844-65B6-9F67-D313F3BD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E334-78B1-A489-7CBC-86F71D40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0351B-C5BE-2554-8C84-226E863F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D722-99EE-E454-69F4-C75780B4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5D7E6-F1DE-F69E-23AF-9096D20B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2738-3F72-1145-B80D-43E88648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DEEA-998B-00CF-42A3-B9231E06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27E9-EFFF-20C1-58CE-AD0802FE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DB41-0CF7-8629-1B6F-C938E026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3468-8A0B-80C7-EC99-C6194099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D7362-8FBE-2AC6-A995-3A8E0C74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8A737-B846-8C3F-5407-9FC36B15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05856-CBD9-0DF7-41B0-259A2BFF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51EF-B00C-2E27-1D1D-FE2635DE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357E-62A5-26BA-7FA4-70C33CA9B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44C52-0E5B-0305-68EC-4E0C2FE5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4ADA0-A662-DDDA-AEAB-B23F95A8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57824-C390-1034-AFDB-EF28A9C1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B786-5DC8-7BAC-F21E-A5631B3D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747B-E9F4-9E3F-E309-3B47AB9D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36A81-61ED-BF96-3A18-55753FA6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B4E25-24A9-D5D2-7A4D-5A20B6EC5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12984-7C7E-685B-BFE4-B0124812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28DCA-3EB7-C3E7-EBB7-082458C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29B2F-F1F9-5FEB-6606-6EDA64AE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BA1D9-6AB0-B9BE-B24C-8BB50FA2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28124-E923-C074-5438-9C9C691D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3E3F-0FBE-4688-8CC6-ABBA18EB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062BE-DB03-A30F-4571-35FA7DBF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7ACA-6011-D88D-62FB-520C49B3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AA86B-91DE-607B-C726-BB8854A5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EB258-AC40-846F-E5F6-C7976297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E1990-23C3-9CA0-12C6-832D582A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D55B0-6F60-A3CB-909A-1F3CD43C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6316-1132-206A-DB48-D27D1AD8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7FA6-8A00-08B3-D188-F7E32E33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C2B7A-1751-4354-ED23-A0529FCEE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9747B-0003-0DEF-8A5D-4940C696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2C4B-5969-FA5A-6F31-A7C069FC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96CB5-C7FE-1989-3310-0EE09962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B3CE-0B30-A668-0D0F-6B172BC6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08FA7-7FD5-451A-00AF-9AECCEEC7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82C04-8EFA-A21C-2D64-D9A486813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27026-3CA9-D5D2-4622-9B56527B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2674E-84B8-C917-0AE7-2FC5E3A6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DA04F-B7DD-43FF-3814-4C83BA6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04641-71AF-03D9-80BD-658F2690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5820E-0D02-3A7F-6694-0D4936FC5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FA000-CC8E-191A-2810-BF8CFEAF7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7220-5DE2-C441-802F-9F87FD8414E7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D239C-0F88-9E53-1ADC-611489274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FE54-56DC-1B9E-E37D-F5281C50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4319-16FB-9849-B0F4-20EED133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ZIi8HiQ_VQ?start=75&amp;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yhXxz4OmU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2B_7RmpF60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atterport.com/show/?m=ignwTYmpPC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33B8-A18C-0CAC-4142-4801C29F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883"/>
            <a:ext cx="10515600" cy="900967"/>
          </a:xfrm>
        </p:spPr>
        <p:txBody>
          <a:bodyPr>
            <a:normAutofit/>
          </a:bodyPr>
          <a:lstStyle/>
          <a:p>
            <a:r>
              <a:rPr lang="en-US" sz="4800" dirty="0"/>
              <a:t>Wheat Milling</a:t>
            </a:r>
            <a:endParaRPr lang="en-US" dirty="0"/>
          </a:p>
        </p:txBody>
      </p:sp>
      <p:pic>
        <p:nvPicPr>
          <p:cNvPr id="4" name="Online Media 3" title="How is flour made?">
            <a:hlinkClick r:id="" action="ppaction://media"/>
            <a:extLst>
              <a:ext uri="{FF2B5EF4-FFF2-40B4-BE49-F238E27FC236}">
                <a16:creationId xmlns:a16="http://schemas.microsoft.com/office/drawing/2014/main" id="{1DBE184E-2A77-913E-CB9D-6312B809EA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2317994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4A3A1-A8FA-6CD2-5181-0DDC681CE261}"/>
              </a:ext>
            </a:extLst>
          </p:cNvPr>
          <p:cNvSpPr txBox="1"/>
          <p:nvPr/>
        </p:nvSpPr>
        <p:spPr>
          <a:xfrm>
            <a:off x="838200" y="1582256"/>
            <a:ext cx="9803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How Flour is Made – Brief Overview</a:t>
            </a:r>
          </a:p>
        </p:txBody>
      </p:sp>
    </p:spTree>
    <p:extLst>
      <p:ext uri="{BB962C8B-B14F-4D97-AF65-F5344CB8AC3E}">
        <p14:creationId xmlns:p14="http://schemas.microsoft.com/office/powerpoint/2010/main" val="27828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BDEF-3C43-1AB6-332A-F2C82503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7576-9B98-36F3-4FF0-A19A08ED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Grind and sift, grind and sift, grind and sift, grind and sift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Breaker (rollers) </a:t>
            </a:r>
            <a:r>
              <a:rPr lang="en-US" dirty="0">
                <a:sym typeface="Wingdings" panose="05000000000000000000" pitchFamily="2" charset="2"/>
              </a:rPr>
              <a:t> Purification (sift)  Reduction (Sift)</a:t>
            </a:r>
          </a:p>
          <a:p>
            <a:pPr marL="0" indent="0" algn="ctr">
              <a:buNone/>
            </a:pPr>
            <a:r>
              <a:rPr lang="en-US" dirty="0">
                <a:sym typeface="Wingdings" panose="05000000000000000000" pitchFamily="2" charset="2"/>
              </a:rPr>
              <a:t>Repeat!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1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E61C-8E2F-FF70-1194-2CE818B0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System (Grind)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A915-F891-566B-373F-BD3570FD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5646" cy="431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occurs in a roller mill: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opens the wheat kernel </a:t>
            </a:r>
          </a:p>
          <a:p>
            <a:endParaRPr lang="en-US" dirty="0"/>
          </a:p>
          <a:p>
            <a:r>
              <a:rPr lang="en-US" dirty="0"/>
              <a:t>scrapes the endosperm from the bran</a:t>
            </a:r>
          </a:p>
          <a:p>
            <a:endParaRPr lang="en-US" dirty="0"/>
          </a:p>
          <a:p>
            <a:r>
              <a:rPr lang="en-US" dirty="0"/>
              <a:t>keeps the bran in as large of pieces as possible, keeping small bran pieces and bran powder to a minimum.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64639C9-68BB-BA39-F071-2CEB015E88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Wheat Bran">
            <a:extLst>
              <a:ext uri="{FF2B5EF4-FFF2-40B4-BE49-F238E27FC236}">
                <a16:creationId xmlns:a16="http://schemas.microsoft.com/office/drawing/2014/main" id="{3C22B9AA-1FCD-8B15-1504-B3EBA293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20" y="1780996"/>
            <a:ext cx="4912004" cy="49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8C9DD1-38BC-6888-AECD-57104D9BFDAF}"/>
              </a:ext>
            </a:extLst>
          </p:cNvPr>
          <p:cNvSpPr txBox="1"/>
          <p:nvPr/>
        </p:nvSpPr>
        <p:spPr>
          <a:xfrm>
            <a:off x="7576837" y="5846544"/>
            <a:ext cx="3845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Wheat bran that has been separated from the endosperm.</a:t>
            </a:r>
          </a:p>
        </p:txBody>
      </p:sp>
      <p:pic>
        <p:nvPicPr>
          <p:cNvPr id="14" name="Content Placeholder 8" descr="DSCN4103.JPG">
            <a:extLst>
              <a:ext uri="{FF2B5EF4-FFF2-40B4-BE49-F238E27FC236}">
                <a16:creationId xmlns:a16="http://schemas.microsoft.com/office/drawing/2014/main" id="{276A6FC1-6623-04A9-D65D-3088FA50D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990" y="226768"/>
            <a:ext cx="2400864" cy="18006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D6453-13F9-7DD1-34B6-79543E7439F6}"/>
              </a:ext>
            </a:extLst>
          </p:cNvPr>
          <p:cNvSpPr txBox="1"/>
          <p:nvPr/>
        </p:nvSpPr>
        <p:spPr>
          <a:xfrm>
            <a:off x="6582509" y="211772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Wheat kernel during this process.</a:t>
            </a:r>
          </a:p>
        </p:txBody>
      </p:sp>
    </p:spTree>
    <p:extLst>
      <p:ext uri="{BB962C8B-B14F-4D97-AF65-F5344CB8AC3E}">
        <p14:creationId xmlns:p14="http://schemas.microsoft.com/office/powerpoint/2010/main" val="417061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D93D-AB37-DE8E-DDF0-A50FAD4F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Roller Mill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B806-1599-434D-26B4-48DED46F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Mmt Roller Mill for Flour Mill Wheat Mill - China Roller Mill, Flour Mill |  Made-in-China.com">
            <a:extLst>
              <a:ext uri="{FF2B5EF4-FFF2-40B4-BE49-F238E27FC236}">
                <a16:creationId xmlns:a16="http://schemas.microsoft.com/office/drawing/2014/main" id="{AE66C399-794A-CBD8-58D8-23C3E0164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8" descr="RENN Roller Mills Meet the Grain Processing Needs of Any Dairy or Beef Herd  and Deliver Consistent, High-Quality Feed, Durable Performance and a Low  Power Requirement - RENN Mill Center IncRoller Mills">
            <a:extLst>
              <a:ext uri="{FF2B5EF4-FFF2-40B4-BE49-F238E27FC236}">
                <a16:creationId xmlns:a16="http://schemas.microsoft.com/office/drawing/2014/main" id="{6E046C08-31D4-0D3F-FDB7-9A6ACFD0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496908"/>
            <a:ext cx="28575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9" descr="grsc101_05.jpg">
            <a:extLst>
              <a:ext uri="{FF2B5EF4-FFF2-40B4-BE49-F238E27FC236}">
                <a16:creationId xmlns:a16="http://schemas.microsoft.com/office/drawing/2014/main" id="{D4258C2B-E035-EEC2-36D5-2D0C8DD26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24" b="22423"/>
          <a:stretch/>
        </p:blipFill>
        <p:spPr>
          <a:xfrm>
            <a:off x="7315200" y="1825625"/>
            <a:ext cx="4038600" cy="2572378"/>
          </a:xfrm>
          <a:prstGeom prst="rect">
            <a:avLst/>
          </a:prstGeom>
        </p:spPr>
      </p:pic>
      <p:pic>
        <p:nvPicPr>
          <p:cNvPr id="10" name="Content Placeholder 7" descr="grsc101_04.jpg">
            <a:extLst>
              <a:ext uri="{FF2B5EF4-FFF2-40B4-BE49-F238E27FC236}">
                <a16:creationId xmlns:a16="http://schemas.microsoft.com/office/drawing/2014/main" id="{DFA6B18B-65CC-B9EE-77A5-C37EBBA918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11" b="22036"/>
          <a:stretch/>
        </p:blipFill>
        <p:spPr>
          <a:xfrm>
            <a:off x="1051309" y="1825625"/>
            <a:ext cx="4038600" cy="25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CA61-2899-6DFA-98F3-3FECB9E8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Purification System (First Step in Sifting)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87A7-9754-131B-7D7A-3990D82D6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7465"/>
            <a:ext cx="5160666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occurs in a purifier: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removes impurities </a:t>
            </a:r>
          </a:p>
          <a:p>
            <a:endParaRPr lang="en-US" dirty="0"/>
          </a:p>
          <a:p>
            <a:r>
              <a:rPr lang="en-US" dirty="0"/>
              <a:t>removes smaller bran pieces</a:t>
            </a:r>
          </a:p>
          <a:p>
            <a:endParaRPr lang="en-US" dirty="0"/>
          </a:p>
          <a:p>
            <a:r>
              <a:rPr lang="en-US" dirty="0"/>
              <a:t>reduces coarse chunks of endosperm to fine, equally sized particles (</a:t>
            </a:r>
            <a:r>
              <a:rPr lang="en-US" dirty="0" err="1"/>
              <a:t>sizings</a:t>
            </a:r>
            <a:r>
              <a:rPr lang="en-US" dirty="0"/>
              <a:t>)</a:t>
            </a:r>
            <a:br>
              <a:rPr lang="en-US" sz="1600" dirty="0"/>
            </a:br>
            <a:r>
              <a:rPr lang="en-US" sz="1600" i="1" dirty="0"/>
              <a:t>(referred to as semolina in this video, which is made from durum wheat)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58289-260F-5A3A-98AA-3BC1F6800E22}"/>
              </a:ext>
            </a:extLst>
          </p:cNvPr>
          <p:cNvSpPr txBox="1"/>
          <p:nvPr/>
        </p:nvSpPr>
        <p:spPr>
          <a:xfrm>
            <a:off x="6877186" y="5186668"/>
            <a:ext cx="453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Wheat purifier that removes impurities. </a:t>
            </a:r>
          </a:p>
        </p:txBody>
      </p:sp>
      <p:pic>
        <p:nvPicPr>
          <p:cNvPr id="4" name="Online Media 3" title="Purifier Norit MQRH – Training and Explanation Video">
            <a:hlinkClick r:id="" action="ppaction://media"/>
            <a:extLst>
              <a:ext uri="{FF2B5EF4-FFF2-40B4-BE49-F238E27FC236}">
                <a16:creationId xmlns:a16="http://schemas.microsoft.com/office/drawing/2014/main" id="{9AF4AFE4-095E-B6C6-9130-051AAD7231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1558384"/>
            <a:ext cx="6146800" cy="3472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3C6A5-1FA3-700A-17A6-AFCA5654A53C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1E8D-DF24-783D-3015-7BCE9CE6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System (Sift)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B345-A788-02EF-30DF-C0797449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16" y="1845696"/>
            <a:ext cx="662250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occurs with a sifter:</a:t>
            </a:r>
          </a:p>
          <a:p>
            <a:r>
              <a:rPr lang="en-US" dirty="0"/>
              <a:t>reduce purified large course particles (</a:t>
            </a:r>
            <a:r>
              <a:rPr lang="en-US" dirty="0" err="1"/>
              <a:t>middlings</a:t>
            </a:r>
            <a:r>
              <a:rPr lang="en-US" dirty="0"/>
              <a:t>) into flour with the least amount of bran and germ contamination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Particles from this reduction system go back to the roller mill to start the grinding and sifting process over!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8" name="Picture 4" descr="US Wheat Middlings | AG Food Commodities">
            <a:extLst>
              <a:ext uri="{FF2B5EF4-FFF2-40B4-BE49-F238E27FC236}">
                <a16:creationId xmlns:a16="http://schemas.microsoft.com/office/drawing/2014/main" id="{15178D49-52AD-95D3-7F86-7658231B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7" y="116310"/>
            <a:ext cx="2506488" cy="25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ABA22-A688-4B90-A809-3FF860C6BF2F}"/>
              </a:ext>
            </a:extLst>
          </p:cNvPr>
          <p:cNvSpPr txBox="1"/>
          <p:nvPr/>
        </p:nvSpPr>
        <p:spPr>
          <a:xfrm>
            <a:off x="8285202" y="2655344"/>
            <a:ext cx="331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Purified </a:t>
            </a:r>
            <a:r>
              <a:rPr lang="en-US" i="1" dirty="0" err="1"/>
              <a:t>middlings</a:t>
            </a:r>
            <a:endParaRPr lang="en-US" i="1" dirty="0"/>
          </a:p>
        </p:txBody>
      </p:sp>
      <p:pic>
        <p:nvPicPr>
          <p:cNvPr id="6150" name="Picture 6" descr="How Long Can I Store Fresh Milled Flour? – Farm Fresh For Life – Real Food  for Health &amp; Wellness">
            <a:extLst>
              <a:ext uri="{FF2B5EF4-FFF2-40B4-BE49-F238E27FC236}">
                <a16:creationId xmlns:a16="http://schemas.microsoft.com/office/drawing/2014/main" id="{D9A4C7BE-8C4D-A8A3-CCC2-AD73FA4B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70" y="3640181"/>
            <a:ext cx="4576580" cy="20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B25E7-A01D-9DDA-68CB-C81B1DC05E43}"/>
              </a:ext>
            </a:extLst>
          </p:cNvPr>
          <p:cNvSpPr txBox="1"/>
          <p:nvPr/>
        </p:nvSpPr>
        <p:spPr>
          <a:xfrm>
            <a:off x="7737648" y="5736151"/>
            <a:ext cx="444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Flour is made after the </a:t>
            </a:r>
            <a:r>
              <a:rPr lang="en-US" i="1" dirty="0" err="1"/>
              <a:t>middlings</a:t>
            </a:r>
            <a:r>
              <a:rPr lang="en-US" i="1" dirty="0"/>
              <a:t> have been being grinded and sifted repeatedly</a:t>
            </a:r>
          </a:p>
        </p:txBody>
      </p:sp>
      <p:pic>
        <p:nvPicPr>
          <p:cNvPr id="8" name="Graphic 7" descr="Arrow Down with solid fill">
            <a:extLst>
              <a:ext uri="{FF2B5EF4-FFF2-40B4-BE49-F238E27FC236}">
                <a16:creationId xmlns:a16="http://schemas.microsoft.com/office/drawing/2014/main" id="{BC63A686-2774-6B66-B2C7-1B5498A8E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7550" y="3089691"/>
            <a:ext cx="548746" cy="5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18F9-9C1D-7EFB-1EBA-000768D0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Sifter</a:t>
            </a:r>
          </a:p>
        </p:txBody>
      </p:sp>
      <p:pic>
        <p:nvPicPr>
          <p:cNvPr id="5" name="Online Media 4" title="Flour Mill Plansifter for sifting in flour mill">
            <a:hlinkClick r:id="" action="ppaction://media"/>
            <a:extLst>
              <a:ext uri="{FF2B5EF4-FFF2-40B4-BE49-F238E27FC236}">
                <a16:creationId xmlns:a16="http://schemas.microsoft.com/office/drawing/2014/main" id="{E6C71BE8-1ED1-6BCB-8AC8-D007D459A7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9969" y="2326534"/>
            <a:ext cx="6783799" cy="3833106"/>
          </a:xfrm>
          <a:prstGeom prst="rect">
            <a:avLst/>
          </a:prstGeom>
        </p:spPr>
      </p:pic>
      <p:pic>
        <p:nvPicPr>
          <p:cNvPr id="4" name="Content Placeholder 9" descr="grsc101_12.jpg">
            <a:extLst>
              <a:ext uri="{FF2B5EF4-FFF2-40B4-BE49-F238E27FC236}">
                <a16:creationId xmlns:a16="http://schemas.microsoft.com/office/drawing/2014/main" id="{D6B154B2-96AC-0806-E29C-C5B396EDCA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5" b="-15"/>
          <a:stretch>
            <a:fillRect/>
          </a:stretch>
        </p:blipFill>
        <p:spPr>
          <a:xfrm>
            <a:off x="7813431" y="-278842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06C2-5D25-9CC4-FD42-207B84D1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 Mill </a:t>
            </a:r>
            <a:r>
              <a:rPr lang="en-US" dirty="0" err="1"/>
              <a:t>iVisit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1667-BC43-45EB-F1F1-7B089D6F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2446" cy="4351338"/>
          </a:xfrm>
        </p:spPr>
        <p:txBody>
          <a:bodyPr/>
          <a:lstStyle/>
          <a:p>
            <a:r>
              <a:rPr lang="en-US" dirty="0"/>
              <a:t>Can you identify the equipment?</a:t>
            </a:r>
          </a:p>
        </p:txBody>
      </p:sp>
      <p:pic>
        <p:nvPicPr>
          <p:cNvPr id="8194" name="Picture 2">
            <a:hlinkClick r:id="rId3"/>
            <a:extLst>
              <a:ext uri="{FF2B5EF4-FFF2-40B4-BE49-F238E27FC236}">
                <a16:creationId xmlns:a16="http://schemas.microsoft.com/office/drawing/2014/main" id="{87F58C6C-82B5-43E3-0F09-F5C69EC1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63" y="1353352"/>
            <a:ext cx="6759191" cy="45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8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402</Words>
  <Application>Microsoft Office PowerPoint</Application>
  <PresentationFormat>Widescreen</PresentationFormat>
  <Paragraphs>48</Paragraphs>
  <Slides>8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Wheat Milling</vt:lpstr>
      <vt:lpstr>PowerPoint Presentation</vt:lpstr>
      <vt:lpstr>Break System (Grind)</vt:lpstr>
      <vt:lpstr>Roller Mill</vt:lpstr>
      <vt:lpstr>Purification System (First Step in Sifting)</vt:lpstr>
      <vt:lpstr>Reduction System (Sift)</vt:lpstr>
      <vt:lpstr>Sifter</vt:lpstr>
      <vt:lpstr>Flour Mill iVisit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Milling</dc:title>
  <dc:creator>KaCee James</dc:creator>
  <cp:lastModifiedBy>KaCee James</cp:lastModifiedBy>
  <cp:revision>3</cp:revision>
  <dcterms:created xsi:type="dcterms:W3CDTF">2023-02-09T18:53:49Z</dcterms:created>
  <dcterms:modified xsi:type="dcterms:W3CDTF">2024-11-08T16:50:47Z</dcterms:modified>
</cp:coreProperties>
</file>