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5_E9D85877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68" r:id="rId4"/>
    <p:sldId id="263" r:id="rId5"/>
    <p:sldId id="264" r:id="rId6"/>
    <p:sldId id="261" r:id="rId7"/>
    <p:sldId id="262" r:id="rId8"/>
    <p:sldId id="269" r:id="rId9"/>
    <p:sldId id="270" r:id="rId10"/>
    <p:sldId id="278" r:id="rId11"/>
    <p:sldId id="273" r:id="rId12"/>
    <p:sldId id="272" r:id="rId13"/>
    <p:sldId id="274" r:id="rId14"/>
    <p:sldId id="275" r:id="rId15"/>
    <p:sldId id="276" r:id="rId16"/>
    <p:sldId id="277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33F876-DD1D-3F8D-BE3B-31DE1B3C18F4}" name="Guest User" initials="GU" userId="S::urn:spo:anon#e25e073264d18bd067b9fde5a626046031fe32548d03ed485808efa8f27fdbe6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77116-20C1-40B2-A7FE-DAD91E84B382}" v="2" dt="2024-08-14T13:18:51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85347"/>
  </p:normalViewPr>
  <p:slideViewPr>
    <p:cSldViewPr snapToGrid="0">
      <p:cViewPr varScale="1">
        <p:scale>
          <a:sx n="97" d="100"/>
          <a:sy n="97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05_E9D858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48BB0C-6D77-4FFA-BA17-59802B779293}" authorId="{C833F876-DD1D-3F8D-BE3B-31DE1B3C18F4}" created="2023-03-20T19:12:09.55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23269751" sldId="261"/>
      <ac:spMk id="2" creationId="{4F974AFB-5D62-BFDB-E342-9629F277668B}"/>
      <ac:txMk cp="0" len="9">
        <ac:context len="10" hash="2180371064"/>
      </ac:txMk>
    </ac:txMkLst>
    <p188:pos x="2503714" y="416218"/>
    <p188:txBody>
      <a:bodyPr/>
      <a:lstStyle/>
      <a:p>
        <a:r>
          <a:rPr lang="en-US"/>
          <a:t>We need more explination on this slide of what the images represent.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FA226-36A1-8748-B3B2-3299E2BB04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7C67C-0E79-A94E-BAA2-2CA88E42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varieties of wheat are grown in the United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DE113-7117-114D-9CC0-6FB05172E2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9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https://www.youtube.com/watch?v=wmhg1qyhvvs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7C67C-0E79-A94E-BAA2-2CA88E427B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98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*Harder wheat = longer temp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Extraction = taking out of something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7C67C-0E79-A94E-BAA2-2CA88E427B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7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7C67C-0E79-A94E-BAA2-2CA88E427B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*Vitreous = glassy, translucent </a:t>
            </a:r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7C67C-0E79-A94E-BAA2-2CA88E427B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7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https://www.youtube.com/watch?v=WsTvZXX2ddA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following screenshots are from the Indian Institute of Food Processing Technology: Demonstration Video on Processing of Wheat Milling - English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7C67C-0E79-A94E-BAA2-2CA88E427B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9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F7D3-DF1E-9F10-DDD9-A9A0CE802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82F56-6FE8-C9FE-685B-1F6238E7C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3FD5-AC0F-523B-F5AB-C14D0825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6D4A-B279-B778-A4CE-A265F400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8B7D-68F6-08DB-30ED-C3FA6AB8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C4FD-14F6-F936-E7FF-7DB92E44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D2A20-686D-22F9-884F-FAC35E46B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D1C7D-A718-177A-B2E7-E0CEF639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D774-1E61-91AA-3562-D59E31E3C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04B52-5A62-5165-DC50-E2332C9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2F649-0579-AE4B-0A32-BB83F3AF7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B8DE2-6182-35CF-28CB-4782583C4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81F9D-6CDF-F835-47AA-223DD9D0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33F24-4505-D98B-2419-BA30C7F7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4CEEE-EB5D-167E-64A6-1B7C36FE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0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A817-C5B3-8C0E-5C82-DF37A66C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E5B6-8F69-373E-D8DD-41B6F70D3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C9F15-D4F2-9FB0-283A-1F23B958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3682-652F-53B5-21F3-59DFFC92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9B420-4AE7-5837-97EF-EFEC9CA1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8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DC2F4-A285-9223-AB85-02D74BE9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E9F54-0C9C-A5A7-C00B-DBB76FFB5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8C76-9838-42A9-223F-848036E6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7FD1-7527-5AA6-13E5-338806E4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84207-BE9B-1D75-B12B-C4421D2D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8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380D-3479-E339-1393-359D6743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FC2AE-C0FB-6F0B-C6A2-9A905BF66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5F16B-2FE2-4D62-06EF-3CFD4BE2F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BAC2E-676C-4376-AAE0-A8934CDB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FD8E-1E6C-A52C-1852-691B0F6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5CFEB-983B-1BAD-156E-2D20045A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993F-C673-352B-CD5E-E93F47AA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BC727-916C-D51F-361B-0074070C6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C741A-2738-56F9-B637-2C8C9F73B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AC6B9-5117-4386-01E5-0E2A0E705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E3F0-1BA6-612F-9DF6-B0074CF56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2CAD6-22BF-9CDD-02F3-02B7E4F0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A428BB-EA4B-539F-69B5-23AA9D82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30056-EA22-323D-0A63-A97255C0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9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30BF-038E-D274-0E9A-0F848E47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2A5EA-D9D1-EA26-51EB-E5F4D563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C4B84-1D46-7E4B-E8FB-572B6326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D661D-D30E-8B89-5020-F744EF94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6DB9F-AE98-EEE8-DBFC-9851B0A7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ABF37-BBE1-276D-BAE2-8818ACB8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A7E7B-EA1A-F6A4-2E87-4393C1D7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5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9A7E-5BF2-1A30-E907-D653ED7E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BC84A-FB65-0D8F-CB00-20349E0D8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1C547-7C08-6BA3-8C0E-FEE4C4178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413A0-4C07-E4FB-50C2-C5ED06A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8543D-26D4-BF7A-71DF-DD44B262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FE1C9-4B47-08D6-AFA3-8E40CB60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5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A456-F1E7-BD76-445C-39ED7F18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54621-D24D-04BC-6B32-AD71372EA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B99B0-DA73-EA08-2F0C-DC443505D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5D2C9-645C-A65A-679E-1F8413C7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B74A8-56F7-91A8-C28E-03E50618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7A4F9-D0DB-643C-58CC-10BD180A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0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73ED9-E650-F9D3-78BD-450E1FA4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75081-03C4-101C-923F-76F0D8A6C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7D81F-0BE3-190B-E781-2B3FB3CB0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B4C92-32BC-8C4C-8294-0904A5132ED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A5DEC-A68D-13B0-8439-2F11BF1EE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0F63C-E17D-27BC-0ED7-A7DB933C9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259E1-EAA1-0D48-9FF4-FB7EF1C74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7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sTvZXX2ddA?feature=oembed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mhg1qyhvvs?feature=oembed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E9D8587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95D69-8FDA-1AAD-FE69-99240090D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CE225-630A-008A-A7C2-5C4C32914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Harvest – Clean – Temper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EF76F-E5E7-F71A-66A4-C295ADF89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20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8242-91BD-6A0F-CC2F-3532B1A8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</a:t>
            </a:r>
          </a:p>
        </p:txBody>
      </p:sp>
      <p:pic>
        <p:nvPicPr>
          <p:cNvPr id="4" name="Online Media 3" title="Demonstration Video on Processing of Wheat Milling - English">
            <a:hlinkClick r:id="" action="ppaction://media"/>
            <a:extLst>
              <a:ext uri="{FF2B5EF4-FFF2-40B4-BE49-F238E27FC236}">
                <a16:creationId xmlns:a16="http://schemas.microsoft.com/office/drawing/2014/main" id="{FE830F04-BAAE-0222-934A-D50D315379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24119" y="1690688"/>
            <a:ext cx="7943762" cy="44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62B1-86AF-7E51-2D44-86747301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69B9-CBDA-1D5F-3FD3-2F95FAAB3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indoor, food, pan, food processor&#10;&#10;Description automatically generated">
            <a:extLst>
              <a:ext uri="{FF2B5EF4-FFF2-40B4-BE49-F238E27FC236}">
                <a16:creationId xmlns:a16="http://schemas.microsoft.com/office/drawing/2014/main" id="{B9D4A916-CF71-CA19-BB82-77E2DF52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706" y="1816373"/>
            <a:ext cx="7772400" cy="4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5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E2FD-CC36-33BC-A3B0-5FE450FB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6BA28-4843-27E0-078C-AE64BCAE9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food, plastic&#10;&#10;Description automatically generated">
            <a:extLst>
              <a:ext uri="{FF2B5EF4-FFF2-40B4-BE49-F238E27FC236}">
                <a16:creationId xmlns:a16="http://schemas.microsoft.com/office/drawing/2014/main" id="{95A3011B-A26E-9FDE-DA6E-1C989DF0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07122"/>
            <a:ext cx="7772400" cy="4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2651-59B4-8F71-3263-AA6B8294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0BBEB-AFF0-53A6-EC4F-E359DD148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food, person, indoor&#10;&#10;Description automatically generated">
            <a:extLst>
              <a:ext uri="{FF2B5EF4-FFF2-40B4-BE49-F238E27FC236}">
                <a16:creationId xmlns:a16="http://schemas.microsoft.com/office/drawing/2014/main" id="{79660ABF-4884-2186-AD09-41EF0F5C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7772400" cy="4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3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BEFA1-FFCA-F458-478A-2873060A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56FB-E075-BFD1-95D2-04EE37D91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food, indoor, slice, plastic&#10;&#10;Description automatically generated">
            <a:extLst>
              <a:ext uri="{FF2B5EF4-FFF2-40B4-BE49-F238E27FC236}">
                <a16:creationId xmlns:a16="http://schemas.microsoft.com/office/drawing/2014/main" id="{E81E63A7-FFB8-F511-3B89-A62DD0ED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42059"/>
            <a:ext cx="7772400" cy="4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4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5D74-F540-CA56-D062-342B7320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EA0F-7850-5F80-4433-C9C84BF58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carpet&#10;&#10;Description automatically generated with medium confidence">
            <a:extLst>
              <a:ext uri="{FF2B5EF4-FFF2-40B4-BE49-F238E27FC236}">
                <a16:creationId xmlns:a16="http://schemas.microsoft.com/office/drawing/2014/main" id="{FE45A25A-FA54-A941-FB5A-330FBEE3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7772400" cy="4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9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A0A6-B2BC-36EC-2FFC-74B1B9DE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80EDC-C139-6AED-1B0C-79DB097A4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79BA3-0940-3B4D-BF74-EAC7CADC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7772400" cy="4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6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3EAE-C7BB-3D97-C01F-ABA7AC52D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 Process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5E6660D-764B-26C3-ABDC-969348CFB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118078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F3B7-1BAC-3145-584C-28BEE81E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6D3B-2795-730F-C1E9-6A7A58DCD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3676D-53D2-5B2C-9EF5-D3FFC8FBD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88990"/>
            <a:ext cx="11399519" cy="68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3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E78C-5E8B-6795-B7C2-FEACCFC6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 Harvest in Kansas</a:t>
            </a:r>
          </a:p>
        </p:txBody>
      </p:sp>
      <p:pic>
        <p:nvPicPr>
          <p:cNvPr id="6" name="Online Media 5" title="Wheat Harvest On A Real Family Farm in Kansas!">
            <a:hlinkClick r:id="" action="ppaction://media"/>
            <a:extLst>
              <a:ext uri="{FF2B5EF4-FFF2-40B4-BE49-F238E27FC236}">
                <a16:creationId xmlns:a16="http://schemas.microsoft.com/office/drawing/2014/main" id="{C2D276D3-16F3-AA4C-9B44-793D0A4ADA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0864" y="1527392"/>
            <a:ext cx="8190271" cy="46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B6F0-447B-98F3-9144-25D130C4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93BE0-673C-FADF-F354-2295E566F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1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Cleaning the wheat/seeds before milling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Why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dust control, sanitation, protect process equipment, produce quality product, remove foreign material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</a:t>
            </a: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Separator: Two decks of screens - size (removes larger than and smaller than wheat)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Cylinder Separator: Two decks of screens – shape (removes weed seeds – barley, oats, soybeans, wild garlic)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Infestation Destroyer: Friability – removes insect damaged/infested kernels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Dust Control – product degradation/loss, endangerment of plant facilities and human health, worker discomfort, general housekeeping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0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CD5A-8336-F680-3F77-E2CBED79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F4947-0F5A-2C6C-D302-BD5D96B5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424"/>
            <a:ext cx="10515600" cy="5441576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290"/>
              </a:spcAft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</a:t>
            </a:r>
          </a:p>
          <a:p>
            <a:pPr>
              <a:spcBef>
                <a:spcPts val="0"/>
              </a:spcBef>
              <a:spcAft>
                <a:spcPts val="29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Tempering: time given to allow water to absorb into kernels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Adds up to 7% moisture in one temper step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29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Why</a:t>
            </a:r>
            <a:endParaRPr lang="en-US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9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Mellows (softens) the endosperm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increases flour extraction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reduces power consumption and noise level of roller mills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reduces flour ash content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29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Toughens the bran 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bran breaks up less and remains in bigger pieces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large bran flakes can effectively have flour removed without grinding the bran</a:t>
            </a:r>
            <a:b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290"/>
              </a:spcAft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9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Conditioning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Measure dry clean wheat moisture content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Measure wheat for water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Measure and add water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Mix</a:t>
            </a:r>
          </a:p>
          <a:p>
            <a:pPr lvl="1">
              <a:spcBef>
                <a:spcPts val="0"/>
              </a:spcBef>
              <a:spcAft>
                <a:spcPts val="2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Temper (timing given to allow water to absorb)</a:t>
            </a:r>
            <a:endParaRPr lang="en-US" sz="1800" dirty="0">
              <a:effectLst/>
              <a:latin typeface="CIDFont+F2"/>
            </a:endParaRPr>
          </a:p>
        </p:txBody>
      </p:sp>
    </p:spTree>
    <p:extLst>
      <p:ext uri="{BB962C8B-B14F-4D97-AF65-F5344CB8AC3E}">
        <p14:creationId xmlns:p14="http://schemas.microsoft.com/office/powerpoint/2010/main" val="369124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74AFB-5D62-BFDB-E342-9629F277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8EBF-4850-EB5F-D306-5EC56DFD1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50" y="5555385"/>
            <a:ext cx="5257800" cy="93749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Tempering in Action </a:t>
            </a:r>
          </a:p>
          <a:p>
            <a:pPr marL="0" indent="0" algn="ctr">
              <a:buNone/>
            </a:pPr>
            <a:r>
              <a:rPr lang="en-US" dirty="0"/>
              <a:t>Seeds tempering (submerged) after 3 hours, 6 hours, 18 hours, and 24 hours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6B645-31E5-0F53-BB9C-0986DBE3F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690688"/>
            <a:ext cx="4914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697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CCF86-F84A-A08E-42C0-B7E86452D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" y="161290"/>
            <a:ext cx="3314700" cy="610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BB1DB-47D7-F60E-C4E9-73B7AF3A7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540544"/>
            <a:ext cx="2590800" cy="370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4A3FF-02F8-3F83-78AA-770BD09FF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600" y="45244"/>
            <a:ext cx="3835400" cy="420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27DCA-869B-561E-1C71-64BB2427B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100" y="3517900"/>
            <a:ext cx="2654300" cy="334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A10BFD-FAA7-BCA8-57B4-58F340859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630" y="4266803"/>
            <a:ext cx="42672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A297-B0FD-9761-871C-E85B3D6E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Temper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201CD-F0F7-5F64-8F7C-390DAC3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Harder wheat = longer temper time</a:t>
            </a:r>
          </a:p>
          <a:p>
            <a:r>
              <a:rPr lang="en-US" dirty="0"/>
              <a:t>More vitreous = longer temper time</a:t>
            </a:r>
          </a:p>
          <a:p>
            <a:r>
              <a:rPr lang="en-US" dirty="0"/>
              <a:t>Cold wheat = longer temper time</a:t>
            </a:r>
          </a:p>
          <a:p>
            <a:r>
              <a:rPr lang="en-US" dirty="0"/>
              <a:t>Cold room = longer temper time</a:t>
            </a:r>
          </a:p>
          <a:p>
            <a:r>
              <a:rPr lang="en-US" dirty="0"/>
              <a:t>Low starting moisture content = longer temper time</a:t>
            </a:r>
          </a:p>
          <a:p>
            <a:r>
              <a:rPr lang="en-US" dirty="0"/>
              <a:t>High target moisture content = longer temper time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Which classes of wheat would have longer temper times? </a:t>
            </a:r>
          </a:p>
        </p:txBody>
      </p:sp>
    </p:spTree>
    <p:extLst>
      <p:ext uri="{BB962C8B-B14F-4D97-AF65-F5344CB8AC3E}">
        <p14:creationId xmlns:p14="http://schemas.microsoft.com/office/powerpoint/2010/main" val="23386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3079-EAC3-7C2A-DB9B-B8ADBAB96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 Class Temper Times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801E5B9-B60A-F52B-3E55-861B763A7C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312962"/>
              </p:ext>
            </p:extLst>
          </p:nvPr>
        </p:nvGraphicFramePr>
        <p:xfrm>
          <a:off x="2152650" y="2501900"/>
          <a:ext cx="725627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472">
                  <a:extLst>
                    <a:ext uri="{9D8B030D-6E8A-4147-A177-3AD203B41FA5}">
                      <a16:colId xmlns:a16="http://schemas.microsoft.com/office/drawing/2014/main" val="29546134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702366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45647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Wheat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 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 Temper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9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Durum 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4-6 or 24-36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839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Red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15.5-16.5%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12-24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5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Red Winter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15.5-16-5%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12-18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51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 Wheat 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14.5-15%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6-8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418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09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421</Words>
  <Application>Microsoft Office PowerPoint</Application>
  <PresentationFormat>Widescreen</PresentationFormat>
  <Paragraphs>82</Paragraphs>
  <Slides>17</Slides>
  <Notes>6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 2013 - 2022</vt:lpstr>
      <vt:lpstr>Harvest – Clean – Temper </vt:lpstr>
      <vt:lpstr>PowerPoint Presentation</vt:lpstr>
      <vt:lpstr>Wheat Harvest in Kansas</vt:lpstr>
      <vt:lpstr>Cleaning</vt:lpstr>
      <vt:lpstr>Tempering</vt:lpstr>
      <vt:lpstr>Tempering</vt:lpstr>
      <vt:lpstr>PowerPoint Presentation</vt:lpstr>
      <vt:lpstr>Impact on Temper Time</vt:lpstr>
      <vt:lpstr>Wheat Class Temper Times</vt:lpstr>
      <vt:lpstr>Tempering</vt:lpstr>
      <vt:lpstr>Tempering Process</vt:lpstr>
      <vt:lpstr>Tempering Process</vt:lpstr>
      <vt:lpstr>Tempering Process</vt:lpstr>
      <vt:lpstr>Tempering Process</vt:lpstr>
      <vt:lpstr>Tempering Process</vt:lpstr>
      <vt:lpstr>Tempering Process</vt:lpstr>
      <vt:lpstr>Tempering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Harvest – Clean – Temper</dc:title>
  <dc:creator>KaCee James</dc:creator>
  <cp:lastModifiedBy>KaCee James</cp:lastModifiedBy>
  <cp:revision>4</cp:revision>
  <dcterms:created xsi:type="dcterms:W3CDTF">2023-01-02T17:40:36Z</dcterms:created>
  <dcterms:modified xsi:type="dcterms:W3CDTF">2024-11-08T17:06:58Z</dcterms:modified>
</cp:coreProperties>
</file>