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3F876-DD1D-3F8D-BE3B-31DE1B3C18F4}" name="Guest User" initials="GU" userId="S::urn:spo:anon#e25e073264d18bd067b9fde5a626046031fe32548d03ed485808efa8f27fdbe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6DAF3-FD15-6997-8BA7-86DEF639C73D}" v="1" dt="2024-11-07T21:15:43.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1"/>
    <p:restoredTop sz="86627"/>
  </p:normalViewPr>
  <p:slideViewPr>
    <p:cSldViewPr snapToGrid="0">
      <p:cViewPr varScale="1">
        <p:scale>
          <a:sx n="96" d="100"/>
          <a:sy n="96"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16B0B-9C64-462D-B7A6-8EFDCEA91B4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66A848B-B465-49A6-9A95-325D1A9B1C52}">
      <dgm:prSet/>
      <dgm:spPr>
        <a:solidFill>
          <a:schemeClr val="tx1">
            <a:lumMod val="95000"/>
            <a:lumOff val="5000"/>
          </a:schemeClr>
        </a:solidFill>
      </dgm:spPr>
      <dgm:t>
        <a:bodyPr/>
        <a:lstStyle/>
        <a:p>
          <a:r>
            <a:rPr lang="en-US" dirty="0"/>
            <a:t>Soft White</a:t>
          </a:r>
        </a:p>
      </dgm:t>
    </dgm:pt>
    <dgm:pt modelId="{2811FFB5-5624-4B58-AA8D-CDF2D1470DB9}" type="parTrans" cxnId="{0C5A0BBB-C47C-4CCA-923A-0894EFE74863}">
      <dgm:prSet/>
      <dgm:spPr/>
      <dgm:t>
        <a:bodyPr/>
        <a:lstStyle/>
        <a:p>
          <a:endParaRPr lang="en-US"/>
        </a:p>
      </dgm:t>
    </dgm:pt>
    <dgm:pt modelId="{FA80B470-B154-410D-A781-DC103AEA4CA8}" type="sibTrans" cxnId="{0C5A0BBB-C47C-4CCA-923A-0894EFE74863}">
      <dgm:prSet/>
      <dgm:spPr/>
      <dgm:t>
        <a:bodyPr/>
        <a:lstStyle/>
        <a:p>
          <a:endParaRPr lang="en-US"/>
        </a:p>
      </dgm:t>
    </dgm:pt>
    <dgm:pt modelId="{C818409F-7B2D-4B14-A369-AA7DB58C4715}">
      <dgm:prSet/>
      <dgm:spPr>
        <a:solidFill>
          <a:schemeClr val="tx1">
            <a:lumMod val="85000"/>
            <a:lumOff val="15000"/>
          </a:schemeClr>
        </a:solidFill>
      </dgm:spPr>
      <dgm:t>
        <a:bodyPr/>
        <a:lstStyle/>
        <a:p>
          <a:r>
            <a:rPr lang="en-US" dirty="0"/>
            <a:t>Soft Red Winter</a:t>
          </a:r>
        </a:p>
      </dgm:t>
    </dgm:pt>
    <dgm:pt modelId="{8D10A176-B296-455F-95ED-EDB255DECD1C}" type="parTrans" cxnId="{EAE10548-2064-4ED1-BFBD-8660D562E2F6}">
      <dgm:prSet/>
      <dgm:spPr/>
      <dgm:t>
        <a:bodyPr/>
        <a:lstStyle/>
        <a:p>
          <a:endParaRPr lang="en-US"/>
        </a:p>
      </dgm:t>
    </dgm:pt>
    <dgm:pt modelId="{080EDE84-4E8B-4295-B4C7-EA3B8E021AF5}" type="sibTrans" cxnId="{EAE10548-2064-4ED1-BFBD-8660D562E2F6}">
      <dgm:prSet/>
      <dgm:spPr/>
      <dgm:t>
        <a:bodyPr/>
        <a:lstStyle/>
        <a:p>
          <a:endParaRPr lang="en-US"/>
        </a:p>
      </dgm:t>
    </dgm:pt>
    <dgm:pt modelId="{842894F5-4241-4F8F-B9D8-138FF8870EC0}">
      <dgm:prSet/>
      <dgm:spPr>
        <a:solidFill>
          <a:schemeClr val="tx1">
            <a:lumMod val="75000"/>
            <a:lumOff val="25000"/>
          </a:schemeClr>
        </a:solidFill>
      </dgm:spPr>
      <dgm:t>
        <a:bodyPr/>
        <a:lstStyle/>
        <a:p>
          <a:r>
            <a:rPr lang="en-US" dirty="0"/>
            <a:t>Hard Red Winter</a:t>
          </a:r>
        </a:p>
      </dgm:t>
    </dgm:pt>
    <dgm:pt modelId="{19F07820-700B-40DB-834A-48653613B217}" type="parTrans" cxnId="{9B0C911F-1FCF-46B1-B413-94DB6F25632F}">
      <dgm:prSet/>
      <dgm:spPr/>
      <dgm:t>
        <a:bodyPr/>
        <a:lstStyle/>
        <a:p>
          <a:endParaRPr lang="en-US"/>
        </a:p>
      </dgm:t>
    </dgm:pt>
    <dgm:pt modelId="{B4F3BB42-ED2D-4555-A0C8-83BBF5A2ED26}" type="sibTrans" cxnId="{9B0C911F-1FCF-46B1-B413-94DB6F25632F}">
      <dgm:prSet/>
      <dgm:spPr/>
      <dgm:t>
        <a:bodyPr/>
        <a:lstStyle/>
        <a:p>
          <a:endParaRPr lang="en-US"/>
        </a:p>
      </dgm:t>
    </dgm:pt>
    <dgm:pt modelId="{1FF17BD0-39A7-4962-957B-0528F892328B}">
      <dgm:prSet/>
      <dgm:spPr>
        <a:solidFill>
          <a:schemeClr val="tx1">
            <a:lumMod val="65000"/>
            <a:lumOff val="35000"/>
          </a:schemeClr>
        </a:solidFill>
      </dgm:spPr>
      <dgm:t>
        <a:bodyPr/>
        <a:lstStyle/>
        <a:p>
          <a:r>
            <a:rPr lang="en-US" dirty="0"/>
            <a:t>Hard White</a:t>
          </a:r>
        </a:p>
      </dgm:t>
    </dgm:pt>
    <dgm:pt modelId="{33A5A65E-EE4F-49DB-8E64-BF44DF862CD1}" type="parTrans" cxnId="{063EA76A-1440-4327-93D0-678525246D57}">
      <dgm:prSet/>
      <dgm:spPr/>
      <dgm:t>
        <a:bodyPr/>
        <a:lstStyle/>
        <a:p>
          <a:endParaRPr lang="en-US"/>
        </a:p>
      </dgm:t>
    </dgm:pt>
    <dgm:pt modelId="{5630D282-4B0E-43FC-910F-320AA65915FE}" type="sibTrans" cxnId="{063EA76A-1440-4327-93D0-678525246D57}">
      <dgm:prSet/>
      <dgm:spPr/>
      <dgm:t>
        <a:bodyPr/>
        <a:lstStyle/>
        <a:p>
          <a:endParaRPr lang="en-US"/>
        </a:p>
      </dgm:t>
    </dgm:pt>
    <dgm:pt modelId="{B1AF1FEA-CAA9-4BDD-81A1-EB9828C5449C}">
      <dgm:prSet/>
      <dgm:spPr>
        <a:solidFill>
          <a:schemeClr val="tx1">
            <a:lumMod val="50000"/>
            <a:lumOff val="50000"/>
          </a:schemeClr>
        </a:solidFill>
      </dgm:spPr>
      <dgm:t>
        <a:bodyPr/>
        <a:lstStyle/>
        <a:p>
          <a:r>
            <a:rPr lang="en-US" dirty="0"/>
            <a:t>Hard Red Spring</a:t>
          </a:r>
        </a:p>
      </dgm:t>
    </dgm:pt>
    <dgm:pt modelId="{D78D607A-A623-4181-BE3B-15EB8FEB3E02}" type="parTrans" cxnId="{3F8A6094-C8BF-4942-8EE2-799FC97EE2FB}">
      <dgm:prSet/>
      <dgm:spPr/>
      <dgm:t>
        <a:bodyPr/>
        <a:lstStyle/>
        <a:p>
          <a:endParaRPr lang="en-US"/>
        </a:p>
      </dgm:t>
    </dgm:pt>
    <dgm:pt modelId="{6EA84B85-AB0F-4C83-9A3B-95C67D2615E8}" type="sibTrans" cxnId="{3F8A6094-C8BF-4942-8EE2-799FC97EE2FB}">
      <dgm:prSet/>
      <dgm:spPr/>
      <dgm:t>
        <a:bodyPr/>
        <a:lstStyle/>
        <a:p>
          <a:endParaRPr lang="en-US"/>
        </a:p>
      </dgm:t>
    </dgm:pt>
    <dgm:pt modelId="{F2B46BE9-3D7C-4849-BF54-2F96C6F652CF}">
      <dgm:prSet/>
      <dgm:spPr>
        <a:solidFill>
          <a:schemeClr val="bg2">
            <a:lumMod val="75000"/>
          </a:schemeClr>
        </a:solidFill>
      </dgm:spPr>
      <dgm:t>
        <a:bodyPr/>
        <a:lstStyle/>
        <a:p>
          <a:r>
            <a:rPr lang="en-US" dirty="0"/>
            <a:t>Durum</a:t>
          </a:r>
        </a:p>
      </dgm:t>
    </dgm:pt>
    <dgm:pt modelId="{BB590526-4208-48A9-B1FE-16296115F5EA}" type="parTrans" cxnId="{F5EC9444-FACC-4945-B480-399CA4A4E1F9}">
      <dgm:prSet/>
      <dgm:spPr/>
      <dgm:t>
        <a:bodyPr/>
        <a:lstStyle/>
        <a:p>
          <a:endParaRPr lang="en-US"/>
        </a:p>
      </dgm:t>
    </dgm:pt>
    <dgm:pt modelId="{CB01870B-27A8-4D8C-B49A-52895411264D}" type="sibTrans" cxnId="{F5EC9444-FACC-4945-B480-399CA4A4E1F9}">
      <dgm:prSet/>
      <dgm:spPr/>
      <dgm:t>
        <a:bodyPr/>
        <a:lstStyle/>
        <a:p>
          <a:endParaRPr lang="en-US"/>
        </a:p>
      </dgm:t>
    </dgm:pt>
    <dgm:pt modelId="{4A830342-4A98-5441-A92F-A1F0EF512752}" type="pres">
      <dgm:prSet presAssocID="{D7B16B0B-9C64-462D-B7A6-8EFDCEA91B4A}" presName="linear" presStyleCnt="0">
        <dgm:presLayoutVars>
          <dgm:animLvl val="lvl"/>
          <dgm:resizeHandles val="exact"/>
        </dgm:presLayoutVars>
      </dgm:prSet>
      <dgm:spPr/>
    </dgm:pt>
    <dgm:pt modelId="{F6566949-11C1-0A49-AE67-D940A8316417}" type="pres">
      <dgm:prSet presAssocID="{966A848B-B465-49A6-9A95-325D1A9B1C52}" presName="parentText" presStyleLbl="node1" presStyleIdx="0" presStyleCnt="6">
        <dgm:presLayoutVars>
          <dgm:chMax val="0"/>
          <dgm:bulletEnabled val="1"/>
        </dgm:presLayoutVars>
      </dgm:prSet>
      <dgm:spPr/>
    </dgm:pt>
    <dgm:pt modelId="{56B761D8-C3F6-8D47-BCD0-D1B946E7747F}" type="pres">
      <dgm:prSet presAssocID="{FA80B470-B154-410D-A781-DC103AEA4CA8}" presName="spacer" presStyleCnt="0"/>
      <dgm:spPr/>
    </dgm:pt>
    <dgm:pt modelId="{0B9E6180-D4E3-FC4B-AFC8-6C1847353B78}" type="pres">
      <dgm:prSet presAssocID="{C818409F-7B2D-4B14-A369-AA7DB58C4715}" presName="parentText" presStyleLbl="node1" presStyleIdx="1" presStyleCnt="6">
        <dgm:presLayoutVars>
          <dgm:chMax val="0"/>
          <dgm:bulletEnabled val="1"/>
        </dgm:presLayoutVars>
      </dgm:prSet>
      <dgm:spPr/>
    </dgm:pt>
    <dgm:pt modelId="{3093CB28-5F1F-4848-BC39-912F6FEE5B4D}" type="pres">
      <dgm:prSet presAssocID="{080EDE84-4E8B-4295-B4C7-EA3B8E021AF5}" presName="spacer" presStyleCnt="0"/>
      <dgm:spPr/>
    </dgm:pt>
    <dgm:pt modelId="{C78BA4AC-5C6F-8442-BA1B-2B4BC2ABE1B0}" type="pres">
      <dgm:prSet presAssocID="{842894F5-4241-4F8F-B9D8-138FF8870EC0}" presName="parentText" presStyleLbl="node1" presStyleIdx="2" presStyleCnt="6">
        <dgm:presLayoutVars>
          <dgm:chMax val="0"/>
          <dgm:bulletEnabled val="1"/>
        </dgm:presLayoutVars>
      </dgm:prSet>
      <dgm:spPr/>
    </dgm:pt>
    <dgm:pt modelId="{156AD366-531A-F343-80BA-FEF64245EAC8}" type="pres">
      <dgm:prSet presAssocID="{B4F3BB42-ED2D-4555-A0C8-83BBF5A2ED26}" presName="spacer" presStyleCnt="0"/>
      <dgm:spPr/>
    </dgm:pt>
    <dgm:pt modelId="{7154C2E7-88B7-354B-8371-506CBDDD7627}" type="pres">
      <dgm:prSet presAssocID="{1FF17BD0-39A7-4962-957B-0528F892328B}" presName="parentText" presStyleLbl="node1" presStyleIdx="3" presStyleCnt="6">
        <dgm:presLayoutVars>
          <dgm:chMax val="0"/>
          <dgm:bulletEnabled val="1"/>
        </dgm:presLayoutVars>
      </dgm:prSet>
      <dgm:spPr/>
    </dgm:pt>
    <dgm:pt modelId="{2DCE2594-CE0A-7141-9986-34D538B08ED1}" type="pres">
      <dgm:prSet presAssocID="{5630D282-4B0E-43FC-910F-320AA65915FE}" presName="spacer" presStyleCnt="0"/>
      <dgm:spPr/>
    </dgm:pt>
    <dgm:pt modelId="{B39521A0-F605-8E42-8D87-D242B36F5A3B}" type="pres">
      <dgm:prSet presAssocID="{B1AF1FEA-CAA9-4BDD-81A1-EB9828C5449C}" presName="parentText" presStyleLbl="node1" presStyleIdx="4" presStyleCnt="6">
        <dgm:presLayoutVars>
          <dgm:chMax val="0"/>
          <dgm:bulletEnabled val="1"/>
        </dgm:presLayoutVars>
      </dgm:prSet>
      <dgm:spPr/>
    </dgm:pt>
    <dgm:pt modelId="{408960E8-534C-B540-AAF5-47D7CD28246C}" type="pres">
      <dgm:prSet presAssocID="{6EA84B85-AB0F-4C83-9A3B-95C67D2615E8}" presName="spacer" presStyleCnt="0"/>
      <dgm:spPr/>
    </dgm:pt>
    <dgm:pt modelId="{E80F0790-3A37-0849-A523-4676C4456CE3}" type="pres">
      <dgm:prSet presAssocID="{F2B46BE9-3D7C-4849-BF54-2F96C6F652CF}" presName="parentText" presStyleLbl="node1" presStyleIdx="5" presStyleCnt="6">
        <dgm:presLayoutVars>
          <dgm:chMax val="0"/>
          <dgm:bulletEnabled val="1"/>
        </dgm:presLayoutVars>
      </dgm:prSet>
      <dgm:spPr/>
    </dgm:pt>
  </dgm:ptLst>
  <dgm:cxnLst>
    <dgm:cxn modelId="{EFA98816-4CF5-EF41-BF6C-39B54A63AE36}" type="presOf" srcId="{966A848B-B465-49A6-9A95-325D1A9B1C52}" destId="{F6566949-11C1-0A49-AE67-D940A8316417}" srcOrd="0" destOrd="0" presId="urn:microsoft.com/office/officeart/2005/8/layout/vList2"/>
    <dgm:cxn modelId="{1A003318-1F59-FD47-B2BB-0C3805668DAB}" type="presOf" srcId="{B1AF1FEA-CAA9-4BDD-81A1-EB9828C5449C}" destId="{B39521A0-F605-8E42-8D87-D242B36F5A3B}" srcOrd="0" destOrd="0" presId="urn:microsoft.com/office/officeart/2005/8/layout/vList2"/>
    <dgm:cxn modelId="{9B0C911F-1FCF-46B1-B413-94DB6F25632F}" srcId="{D7B16B0B-9C64-462D-B7A6-8EFDCEA91B4A}" destId="{842894F5-4241-4F8F-B9D8-138FF8870EC0}" srcOrd="2" destOrd="0" parTransId="{19F07820-700B-40DB-834A-48653613B217}" sibTransId="{B4F3BB42-ED2D-4555-A0C8-83BBF5A2ED26}"/>
    <dgm:cxn modelId="{F5EC9444-FACC-4945-B480-399CA4A4E1F9}" srcId="{D7B16B0B-9C64-462D-B7A6-8EFDCEA91B4A}" destId="{F2B46BE9-3D7C-4849-BF54-2F96C6F652CF}" srcOrd="5" destOrd="0" parTransId="{BB590526-4208-48A9-B1FE-16296115F5EA}" sibTransId="{CB01870B-27A8-4D8C-B49A-52895411264D}"/>
    <dgm:cxn modelId="{45EF2946-28EE-3345-8CBD-8CA16C7CD4C2}" type="presOf" srcId="{C818409F-7B2D-4B14-A369-AA7DB58C4715}" destId="{0B9E6180-D4E3-FC4B-AFC8-6C1847353B78}" srcOrd="0" destOrd="0" presId="urn:microsoft.com/office/officeart/2005/8/layout/vList2"/>
    <dgm:cxn modelId="{EAE10548-2064-4ED1-BFBD-8660D562E2F6}" srcId="{D7B16B0B-9C64-462D-B7A6-8EFDCEA91B4A}" destId="{C818409F-7B2D-4B14-A369-AA7DB58C4715}" srcOrd="1" destOrd="0" parTransId="{8D10A176-B296-455F-95ED-EDB255DECD1C}" sibTransId="{080EDE84-4E8B-4295-B4C7-EA3B8E021AF5}"/>
    <dgm:cxn modelId="{063EA76A-1440-4327-93D0-678525246D57}" srcId="{D7B16B0B-9C64-462D-B7A6-8EFDCEA91B4A}" destId="{1FF17BD0-39A7-4962-957B-0528F892328B}" srcOrd="3" destOrd="0" parTransId="{33A5A65E-EE4F-49DB-8E64-BF44DF862CD1}" sibTransId="{5630D282-4B0E-43FC-910F-320AA65915FE}"/>
    <dgm:cxn modelId="{78401A6F-E710-9E4B-985E-94CA228D0AC3}" type="presOf" srcId="{842894F5-4241-4F8F-B9D8-138FF8870EC0}" destId="{C78BA4AC-5C6F-8442-BA1B-2B4BC2ABE1B0}" srcOrd="0" destOrd="0" presId="urn:microsoft.com/office/officeart/2005/8/layout/vList2"/>
    <dgm:cxn modelId="{DBD6C481-01A5-FD4D-8BBC-2659ECB0A728}" type="presOf" srcId="{F2B46BE9-3D7C-4849-BF54-2F96C6F652CF}" destId="{E80F0790-3A37-0849-A523-4676C4456CE3}" srcOrd="0" destOrd="0" presId="urn:microsoft.com/office/officeart/2005/8/layout/vList2"/>
    <dgm:cxn modelId="{3F8A6094-C8BF-4942-8EE2-799FC97EE2FB}" srcId="{D7B16B0B-9C64-462D-B7A6-8EFDCEA91B4A}" destId="{B1AF1FEA-CAA9-4BDD-81A1-EB9828C5449C}" srcOrd="4" destOrd="0" parTransId="{D78D607A-A623-4181-BE3B-15EB8FEB3E02}" sibTransId="{6EA84B85-AB0F-4C83-9A3B-95C67D2615E8}"/>
    <dgm:cxn modelId="{C8D6959D-DDA5-EC45-9694-1F4E5F8BE99D}" type="presOf" srcId="{D7B16B0B-9C64-462D-B7A6-8EFDCEA91B4A}" destId="{4A830342-4A98-5441-A92F-A1F0EF512752}" srcOrd="0" destOrd="0" presId="urn:microsoft.com/office/officeart/2005/8/layout/vList2"/>
    <dgm:cxn modelId="{0C5A0BBB-C47C-4CCA-923A-0894EFE74863}" srcId="{D7B16B0B-9C64-462D-B7A6-8EFDCEA91B4A}" destId="{966A848B-B465-49A6-9A95-325D1A9B1C52}" srcOrd="0" destOrd="0" parTransId="{2811FFB5-5624-4B58-AA8D-CDF2D1470DB9}" sibTransId="{FA80B470-B154-410D-A781-DC103AEA4CA8}"/>
    <dgm:cxn modelId="{253E4EFF-B42A-E34D-8649-B2F96C8E3F5C}" type="presOf" srcId="{1FF17BD0-39A7-4962-957B-0528F892328B}" destId="{7154C2E7-88B7-354B-8371-506CBDDD7627}" srcOrd="0" destOrd="0" presId="urn:microsoft.com/office/officeart/2005/8/layout/vList2"/>
    <dgm:cxn modelId="{F028C7A4-1FEA-304B-A046-F85922694ED5}" type="presParOf" srcId="{4A830342-4A98-5441-A92F-A1F0EF512752}" destId="{F6566949-11C1-0A49-AE67-D940A8316417}" srcOrd="0" destOrd="0" presId="urn:microsoft.com/office/officeart/2005/8/layout/vList2"/>
    <dgm:cxn modelId="{375AB79D-311A-EC48-8D10-45BEA44139CE}" type="presParOf" srcId="{4A830342-4A98-5441-A92F-A1F0EF512752}" destId="{56B761D8-C3F6-8D47-BCD0-D1B946E7747F}" srcOrd="1" destOrd="0" presId="urn:microsoft.com/office/officeart/2005/8/layout/vList2"/>
    <dgm:cxn modelId="{0BB39AC0-A6AA-1742-807C-A91FB62A9965}" type="presParOf" srcId="{4A830342-4A98-5441-A92F-A1F0EF512752}" destId="{0B9E6180-D4E3-FC4B-AFC8-6C1847353B78}" srcOrd="2" destOrd="0" presId="urn:microsoft.com/office/officeart/2005/8/layout/vList2"/>
    <dgm:cxn modelId="{B88CE76E-C07C-4647-8050-8730514B6DF7}" type="presParOf" srcId="{4A830342-4A98-5441-A92F-A1F0EF512752}" destId="{3093CB28-5F1F-4848-BC39-912F6FEE5B4D}" srcOrd="3" destOrd="0" presId="urn:microsoft.com/office/officeart/2005/8/layout/vList2"/>
    <dgm:cxn modelId="{0C90782F-2A74-6144-80F6-C3FEA4DE3BCC}" type="presParOf" srcId="{4A830342-4A98-5441-A92F-A1F0EF512752}" destId="{C78BA4AC-5C6F-8442-BA1B-2B4BC2ABE1B0}" srcOrd="4" destOrd="0" presId="urn:microsoft.com/office/officeart/2005/8/layout/vList2"/>
    <dgm:cxn modelId="{57EF80A7-E9DE-B14D-A90B-2A7C71827681}" type="presParOf" srcId="{4A830342-4A98-5441-A92F-A1F0EF512752}" destId="{156AD366-531A-F343-80BA-FEF64245EAC8}" srcOrd="5" destOrd="0" presId="urn:microsoft.com/office/officeart/2005/8/layout/vList2"/>
    <dgm:cxn modelId="{97A2EA21-C0E5-1A4D-B939-4A8FACB5F2EC}" type="presParOf" srcId="{4A830342-4A98-5441-A92F-A1F0EF512752}" destId="{7154C2E7-88B7-354B-8371-506CBDDD7627}" srcOrd="6" destOrd="0" presId="urn:microsoft.com/office/officeart/2005/8/layout/vList2"/>
    <dgm:cxn modelId="{CA3DD7B1-2C33-2643-B498-896A8F54FEDD}" type="presParOf" srcId="{4A830342-4A98-5441-A92F-A1F0EF512752}" destId="{2DCE2594-CE0A-7141-9986-34D538B08ED1}" srcOrd="7" destOrd="0" presId="urn:microsoft.com/office/officeart/2005/8/layout/vList2"/>
    <dgm:cxn modelId="{F71267A9-001C-EF42-8866-79B37F968AD5}" type="presParOf" srcId="{4A830342-4A98-5441-A92F-A1F0EF512752}" destId="{B39521A0-F605-8E42-8D87-D242B36F5A3B}" srcOrd="8" destOrd="0" presId="urn:microsoft.com/office/officeart/2005/8/layout/vList2"/>
    <dgm:cxn modelId="{743B3B1A-4149-944A-AF40-9D2DBA9756D2}" type="presParOf" srcId="{4A830342-4A98-5441-A92F-A1F0EF512752}" destId="{408960E8-534C-B540-AAF5-47D7CD28246C}" srcOrd="9" destOrd="0" presId="urn:microsoft.com/office/officeart/2005/8/layout/vList2"/>
    <dgm:cxn modelId="{484ED590-93DF-F842-AB5D-C8E6411423F8}" type="presParOf" srcId="{4A830342-4A98-5441-A92F-A1F0EF512752}" destId="{E80F0790-3A37-0849-A523-4676C4456CE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66949-11C1-0A49-AE67-D940A8316417}">
      <dsp:nvSpPr>
        <dsp:cNvPr id="0" name=""/>
        <dsp:cNvSpPr/>
      </dsp:nvSpPr>
      <dsp:spPr>
        <a:xfrm>
          <a:off x="0" y="61073"/>
          <a:ext cx="6263640" cy="815490"/>
        </a:xfrm>
        <a:prstGeom prst="roundRect">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Soft White</a:t>
          </a:r>
        </a:p>
      </dsp:txBody>
      <dsp:txXfrm>
        <a:off x="39809" y="100882"/>
        <a:ext cx="6184022" cy="735872"/>
      </dsp:txXfrm>
    </dsp:sp>
    <dsp:sp modelId="{0B9E6180-D4E3-FC4B-AFC8-6C1847353B78}">
      <dsp:nvSpPr>
        <dsp:cNvPr id="0" name=""/>
        <dsp:cNvSpPr/>
      </dsp:nvSpPr>
      <dsp:spPr>
        <a:xfrm>
          <a:off x="0" y="974483"/>
          <a:ext cx="6263640" cy="815490"/>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Soft Red Winter</a:t>
          </a:r>
        </a:p>
      </dsp:txBody>
      <dsp:txXfrm>
        <a:off x="39809" y="1014292"/>
        <a:ext cx="6184022" cy="735872"/>
      </dsp:txXfrm>
    </dsp:sp>
    <dsp:sp modelId="{C78BA4AC-5C6F-8442-BA1B-2B4BC2ABE1B0}">
      <dsp:nvSpPr>
        <dsp:cNvPr id="0" name=""/>
        <dsp:cNvSpPr/>
      </dsp:nvSpPr>
      <dsp:spPr>
        <a:xfrm>
          <a:off x="0" y="1887893"/>
          <a:ext cx="6263640" cy="815490"/>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Hard Red Winter</a:t>
          </a:r>
        </a:p>
      </dsp:txBody>
      <dsp:txXfrm>
        <a:off x="39809" y="1927702"/>
        <a:ext cx="6184022" cy="735872"/>
      </dsp:txXfrm>
    </dsp:sp>
    <dsp:sp modelId="{7154C2E7-88B7-354B-8371-506CBDDD7627}">
      <dsp:nvSpPr>
        <dsp:cNvPr id="0" name=""/>
        <dsp:cNvSpPr/>
      </dsp:nvSpPr>
      <dsp:spPr>
        <a:xfrm>
          <a:off x="0" y="2801303"/>
          <a:ext cx="6263640" cy="81549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Hard White</a:t>
          </a:r>
        </a:p>
      </dsp:txBody>
      <dsp:txXfrm>
        <a:off x="39809" y="2841112"/>
        <a:ext cx="6184022" cy="735872"/>
      </dsp:txXfrm>
    </dsp:sp>
    <dsp:sp modelId="{B39521A0-F605-8E42-8D87-D242B36F5A3B}">
      <dsp:nvSpPr>
        <dsp:cNvPr id="0" name=""/>
        <dsp:cNvSpPr/>
      </dsp:nvSpPr>
      <dsp:spPr>
        <a:xfrm>
          <a:off x="0" y="3714714"/>
          <a:ext cx="6263640" cy="815490"/>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Hard Red Spring</a:t>
          </a:r>
        </a:p>
      </dsp:txBody>
      <dsp:txXfrm>
        <a:off x="39809" y="3754523"/>
        <a:ext cx="6184022" cy="735872"/>
      </dsp:txXfrm>
    </dsp:sp>
    <dsp:sp modelId="{E80F0790-3A37-0849-A523-4676C4456CE3}">
      <dsp:nvSpPr>
        <dsp:cNvPr id="0" name=""/>
        <dsp:cNvSpPr/>
      </dsp:nvSpPr>
      <dsp:spPr>
        <a:xfrm>
          <a:off x="0" y="4628124"/>
          <a:ext cx="6263640" cy="815490"/>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Durum</a:t>
          </a:r>
        </a:p>
      </dsp:txBody>
      <dsp:txXfrm>
        <a:off x="39809" y="4667933"/>
        <a:ext cx="6184022"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12EFF-E3A9-CC4C-B90F-C47C85AA7E70}"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DE113-7117-114D-9CC0-6FB05172E2A1}" type="slidenum">
              <a:rPr lang="en-US" smtClean="0"/>
              <a:t>‹#›</a:t>
            </a:fld>
            <a:endParaRPr lang="en-US"/>
          </a:p>
        </p:txBody>
      </p:sp>
    </p:spTree>
    <p:extLst>
      <p:ext uri="{BB962C8B-B14F-4D97-AF65-F5344CB8AC3E}">
        <p14:creationId xmlns:p14="http://schemas.microsoft.com/office/powerpoint/2010/main" val="214527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290"/>
              </a:spcAft>
              <a:buFont typeface="+mj-lt"/>
              <a:buAutoNum type="arabicPeriod"/>
            </a:pPr>
            <a:r>
              <a:rPr lang="en-US" sz="1800" b="1" dirty="0">
                <a:effectLst/>
                <a:latin typeface="Arial" panose="020B0604020202020204" pitchFamily="34" charset="0"/>
                <a:ea typeface="Times New Roman" panose="02020603050405020304" pitchFamily="18" charset="0"/>
              </a:rPr>
              <a:t>Classes of Wheat: Slide 1-2</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290"/>
              </a:spcAft>
            </a:pPr>
            <a:r>
              <a:rPr lang="en-US" sz="1800" dirty="0">
                <a:effectLst/>
                <a:latin typeface="Arial" panose="020B0604020202020204" pitchFamily="34" charset="0"/>
                <a:ea typeface="Times New Roman" panose="02020603050405020304" pitchFamily="18" charset="0"/>
              </a:rPr>
              <a:t>Present “Introduction to Wheat” slides to introduce the Six Major Classes of Wheat</a:t>
            </a:r>
            <a:r>
              <a:rPr lang="en-US" sz="1800" i="1" dirty="0">
                <a:effectLst/>
                <a:latin typeface="Arial" panose="020B0604020202020204" pitchFamily="34" charset="0"/>
                <a:ea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rPr>
              <a:t>Soft White, Soft Red Winter, Hard Red Winter, Hard White, Hard Red Spring, Durum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29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290"/>
              </a:spcAft>
              <a:buFont typeface="+mj-lt"/>
              <a:buAutoNum type="arabicPeriod"/>
            </a:pPr>
            <a:r>
              <a:rPr lang="en-US" sz="1800" b="1" dirty="0">
                <a:effectLst/>
                <a:latin typeface="Arial" panose="020B0604020202020204" pitchFamily="34" charset="0"/>
                <a:ea typeface="Times New Roman" panose="02020603050405020304" pitchFamily="18" charset="0"/>
              </a:rPr>
              <a:t>Classes of Wheat Graphic Organizer</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Divide students into small groups or partners and give each group samples of wheat seeds. Give each student a Classes of Wheat Graphic Organizer. On the graphic organizer, students will record visual characteristics of each seed. Characteristics that they can record are: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290"/>
              </a:spcAft>
              <a:buFont typeface="Arial" panose="020B0604020202020204" pitchFamily="34" charset="0"/>
              <a:buChar char="-"/>
            </a:pPr>
            <a:r>
              <a:rPr lang="en-US" sz="1800" u="sng" dirty="0">
                <a:effectLst/>
                <a:latin typeface="Arial" panose="020B0604020202020204" pitchFamily="34" charset="0"/>
                <a:ea typeface="Times New Roman" panose="02020603050405020304" pitchFamily="18" charset="0"/>
              </a:rPr>
              <a:t>Soft White:</a:t>
            </a:r>
            <a:r>
              <a:rPr lang="en-US" sz="1800" dirty="0">
                <a:solidFill>
                  <a:srgbClr val="000000"/>
                </a:solidFill>
                <a:effectLst/>
                <a:latin typeface="Arial" panose="020B0604020202020204" pitchFamily="34" charset="0"/>
                <a:ea typeface="Times New Roman" panose="02020603050405020304" pitchFamily="18" charset="0"/>
              </a:rPr>
              <a:t> l</a:t>
            </a:r>
            <a:r>
              <a:rPr lang="en-US" sz="1800" dirty="0">
                <a:effectLst/>
                <a:latin typeface="Arial" panose="020B0604020202020204" pitchFamily="34" charset="0"/>
                <a:ea typeface="Times New Roman" panose="02020603050405020304" pitchFamily="18" charset="0"/>
              </a:rPr>
              <a:t>ight tan grain, shorter in length and plumper than hard wheats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290"/>
              </a:spcAft>
              <a:buFont typeface="Arial" panose="020B0604020202020204" pitchFamily="34" charset="0"/>
              <a:buChar char="-"/>
            </a:pPr>
            <a:r>
              <a:rPr lang="en-US" sz="1800" u="sng" dirty="0">
                <a:effectLst/>
                <a:latin typeface="Arial" panose="020B0604020202020204" pitchFamily="34" charset="0"/>
                <a:ea typeface="Times New Roman" panose="02020603050405020304" pitchFamily="18" charset="0"/>
              </a:rPr>
              <a:t>Soft Red Winter:</a:t>
            </a:r>
            <a:r>
              <a:rPr lang="en-US" sz="1800" dirty="0">
                <a:effectLst/>
                <a:latin typeface="Arial" panose="020B0604020202020204" pitchFamily="34" charset="0"/>
                <a:ea typeface="Times New Roman" panose="02020603050405020304" pitchFamily="18" charset="0"/>
              </a:rPr>
              <a:t> prominent brush, rounded cheeks, orange color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290"/>
              </a:spcAft>
              <a:buFont typeface="Arial" panose="020B0604020202020204" pitchFamily="34" charset="0"/>
              <a:buChar char="-"/>
            </a:pPr>
            <a:r>
              <a:rPr lang="en-US" sz="1800" u="sng" dirty="0">
                <a:effectLst/>
                <a:latin typeface="Arial" panose="020B0604020202020204" pitchFamily="34" charset="0"/>
                <a:ea typeface="Times New Roman" panose="02020603050405020304" pitchFamily="18" charset="0"/>
              </a:rPr>
              <a:t>Hard Red Winter</a:t>
            </a:r>
            <a:r>
              <a:rPr lang="en-US" sz="1800" dirty="0">
                <a:effectLst/>
                <a:latin typeface="Arial" panose="020B0604020202020204" pitchFamily="34" charset="0"/>
                <a:ea typeface="Times New Roman" panose="02020603050405020304" pitchFamily="18" charset="0"/>
              </a:rPr>
              <a:t>: long, narrow kernel, narrow cheeks, dark brown color, hard vitreous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290"/>
              </a:spcAft>
              <a:buFont typeface="Arial" panose="020B0604020202020204" pitchFamily="34" charset="0"/>
              <a:buChar char="-"/>
            </a:pPr>
            <a:r>
              <a:rPr lang="en-US" sz="1800" u="sng" dirty="0">
                <a:effectLst/>
                <a:latin typeface="Arial" panose="020B0604020202020204" pitchFamily="34" charset="0"/>
                <a:ea typeface="Times New Roman" panose="02020603050405020304" pitchFamily="18" charset="0"/>
              </a:rPr>
              <a:t>Hard White</a:t>
            </a:r>
            <a:r>
              <a:rPr lang="en-US" sz="1800" dirty="0">
                <a:effectLst/>
                <a:latin typeface="Arial" panose="020B0604020202020204" pitchFamily="34" charset="0"/>
                <a:ea typeface="Times New Roman" panose="02020603050405020304" pitchFamily="18" charset="0"/>
              </a:rPr>
              <a:t>: similar to HRW but lighter in color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290"/>
              </a:spcAft>
              <a:buFont typeface="Arial" panose="020B0604020202020204" pitchFamily="34" charset="0"/>
              <a:buChar char="-"/>
            </a:pPr>
            <a:r>
              <a:rPr lang="en-US" sz="1800" u="sng" dirty="0">
                <a:effectLst/>
                <a:latin typeface="Arial" panose="020B0604020202020204" pitchFamily="34" charset="0"/>
                <a:ea typeface="Times New Roman" panose="02020603050405020304" pitchFamily="18" charset="0"/>
              </a:rPr>
              <a:t>Hard Red Spring:</a:t>
            </a:r>
            <a:r>
              <a:rPr lang="en-US" sz="1800" dirty="0">
                <a:effectLst/>
                <a:latin typeface="Arial" panose="020B0604020202020204" pitchFamily="34" charset="0"/>
                <a:ea typeface="Times New Roman" panose="02020603050405020304" pitchFamily="18" charset="0"/>
              </a:rPr>
              <a:t> reddish-brown color and bullet shaped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290"/>
              </a:spcAft>
              <a:buFont typeface="Arial" panose="020B0604020202020204" pitchFamily="34" charset="0"/>
              <a:buChar char="-"/>
            </a:pPr>
            <a:r>
              <a:rPr lang="en-US" sz="1800" u="sng" dirty="0">
                <a:effectLst/>
                <a:latin typeface="Arial" panose="020B0604020202020204" pitchFamily="34" charset="0"/>
                <a:ea typeface="Times New Roman" panose="02020603050405020304" pitchFamily="18" charset="0"/>
              </a:rPr>
              <a:t>Durum:</a:t>
            </a:r>
            <a:r>
              <a:rPr lang="en-US" sz="1800" dirty="0">
                <a:effectLst/>
                <a:latin typeface="Arial" panose="020B0604020202020204" pitchFamily="34" charset="0"/>
                <a:ea typeface="Times New Roman" panose="02020603050405020304" pitchFamily="18" charset="0"/>
              </a:rPr>
              <a:t> long kernel, humped back, amber color and translucent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7BDE113-7117-114D-9CC0-6FB05172E2A1}" type="slidenum">
              <a:rPr lang="en-US" smtClean="0"/>
              <a:t>2</a:t>
            </a:fld>
            <a:endParaRPr lang="en-US"/>
          </a:p>
        </p:txBody>
      </p:sp>
    </p:spTree>
    <p:extLst>
      <p:ext uri="{BB962C8B-B14F-4D97-AF65-F5344CB8AC3E}">
        <p14:creationId xmlns:p14="http://schemas.microsoft.com/office/powerpoint/2010/main" val="48994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290"/>
              </a:spcAft>
            </a:pPr>
            <a:r>
              <a:rPr lang="en-US" sz="1800" dirty="0">
                <a:solidFill>
                  <a:srgbClr val="000000"/>
                </a:solidFill>
                <a:effectLst/>
                <a:latin typeface="Arial" panose="020B0604020202020204" pitchFamily="34" charset="0"/>
                <a:ea typeface="Times New Roman" panose="02020603050405020304" pitchFamily="18" charset="0"/>
              </a:rPr>
              <a:t>Present slides 2-8 to discuss each of the purposes and uses of the six classes of wheat.</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290"/>
              </a:spcAft>
            </a:pPr>
            <a:r>
              <a:rPr lang="en-US" sz="1800" dirty="0">
                <a:solidFill>
                  <a:srgbClr val="000000"/>
                </a:solidFill>
                <a:effectLst/>
                <a:latin typeface="Arial" panose="020B0604020202020204" pitchFamily="34" charset="0"/>
                <a:ea typeface="Times New Roman" panose="02020603050405020304" pitchFamily="18" charset="0"/>
              </a:rPr>
              <a:t>On the wheat graphic organizer </a:t>
            </a:r>
            <a:endParaRPr lang="en-US" sz="18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290"/>
              </a:spcAft>
            </a:pPr>
            <a:r>
              <a:rPr lang="en-US" sz="1800" dirty="0">
                <a:solidFill>
                  <a:srgbClr val="000000"/>
                </a:solidFill>
                <a:effectLst/>
                <a:latin typeface="Arial" panose="020B0604020202020204" pitchFamily="34" charset="0"/>
                <a:ea typeface="Times New Roman" panose="02020603050405020304" pitchFamily="18" charset="0"/>
              </a:rPr>
              <a:t>Students will record notes from the slides on the Wheat Graphic Organizer. </a:t>
            </a:r>
          </a:p>
          <a:p>
            <a:pPr marL="457200" marR="0">
              <a:lnSpc>
                <a:spcPct val="107000"/>
              </a:lnSpc>
              <a:spcBef>
                <a:spcPts val="0"/>
              </a:spcBef>
              <a:spcAft>
                <a:spcPts val="290"/>
              </a:spcAft>
            </a:pPr>
            <a:endParaRPr lang="en-US" sz="1800" dirty="0">
              <a:solidFill>
                <a:srgbClr val="000000"/>
              </a:solidFill>
              <a:effectLst/>
              <a:latin typeface="Arial" panose="020B0604020202020204" pitchFamily="34" charset="0"/>
              <a:ea typeface="Times New Roman" panose="02020603050405020304" pitchFamily="18" charset="0"/>
            </a:endParaRPr>
          </a:p>
          <a:p>
            <a:pPr marL="457200" marR="0">
              <a:lnSpc>
                <a:spcPct val="107000"/>
              </a:lnSpc>
              <a:spcBef>
                <a:spcPts val="0"/>
              </a:spcBef>
              <a:spcAft>
                <a:spcPts val="290"/>
              </a:spcAft>
            </a:pPr>
            <a:r>
              <a:rPr lang="en-US" sz="1800" dirty="0">
                <a:effectLst/>
                <a:latin typeface="Times New Roman" panose="02020603050405020304" pitchFamily="18" charset="0"/>
                <a:ea typeface="Times New Roman" panose="02020603050405020304" pitchFamily="18" charset="0"/>
              </a:rPr>
              <a:t>Source: https://</a:t>
            </a:r>
            <a:r>
              <a:rPr lang="en-US" sz="1800" dirty="0" err="1">
                <a:effectLst/>
                <a:latin typeface="Times New Roman" panose="02020603050405020304" pitchFamily="18" charset="0"/>
                <a:ea typeface="Times New Roman" panose="02020603050405020304" pitchFamily="18" charset="0"/>
              </a:rPr>
              <a:t>www.uswheat.org</a:t>
            </a:r>
            <a:r>
              <a:rPr lang="en-US" sz="1800" dirty="0">
                <a:effectLst/>
                <a:latin typeface="Times New Roman" panose="02020603050405020304" pitchFamily="18" charset="0"/>
                <a:ea typeface="Times New Roman" panose="02020603050405020304" pitchFamily="18" charset="0"/>
              </a:rPr>
              <a:t>/working-with-buyers/wheat-classes/</a:t>
            </a:r>
          </a:p>
          <a:p>
            <a:endParaRPr lang="en-US" dirty="0"/>
          </a:p>
        </p:txBody>
      </p:sp>
      <p:sp>
        <p:nvSpPr>
          <p:cNvPr id="4" name="Slide Number Placeholder 3"/>
          <p:cNvSpPr>
            <a:spLocks noGrp="1"/>
          </p:cNvSpPr>
          <p:nvPr>
            <p:ph type="sldNum" sz="quarter" idx="5"/>
          </p:nvPr>
        </p:nvSpPr>
        <p:spPr/>
        <p:txBody>
          <a:bodyPr/>
          <a:lstStyle/>
          <a:p>
            <a:fld id="{C7BDE113-7117-114D-9CC0-6FB05172E2A1}" type="slidenum">
              <a:rPr lang="en-US" smtClean="0"/>
              <a:t>3</a:t>
            </a:fld>
            <a:endParaRPr lang="en-US"/>
          </a:p>
        </p:txBody>
      </p:sp>
    </p:spTree>
    <p:extLst>
      <p:ext uri="{BB962C8B-B14F-4D97-AF65-F5344CB8AC3E}">
        <p14:creationId xmlns:p14="http://schemas.microsoft.com/office/powerpoint/2010/main" val="25118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Roboto" panose="02000000000000000000" pitchFamily="2" charset="0"/>
              </a:rPr>
              <a:t>The lower wheat moisture allows the miller to temper the wheat to a lower average target moisture optimizing flour extraction, particle size and color.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Roboto" panose="02000000000000000000" pitchFamily="2" charset="0"/>
              </a:rPr>
              <a:t>For the baker, low moisture content creates an advantage by optimizing water absorption and product quality to the consumer. The finer particle size may increase the rate of water absorption, decreasing mix time and improving production efficiencies. With the fine particle size and starch characteristics, SW flour creates a unique and tender texture for many end-products. </a:t>
            </a:r>
            <a:endParaRPr lang="en-US" sz="4000" dirty="0">
              <a:effectLst/>
            </a:endParaRPr>
          </a:p>
          <a:p>
            <a:endParaRPr lang="en-US" sz="2800" dirty="0">
              <a:effectLst/>
            </a:endParaRPr>
          </a:p>
          <a:p>
            <a:endParaRPr lang="en-US" dirty="0"/>
          </a:p>
        </p:txBody>
      </p:sp>
      <p:sp>
        <p:nvSpPr>
          <p:cNvPr id="4" name="Slide Number Placeholder 3"/>
          <p:cNvSpPr>
            <a:spLocks noGrp="1"/>
          </p:cNvSpPr>
          <p:nvPr>
            <p:ph type="sldNum" sz="quarter" idx="5"/>
          </p:nvPr>
        </p:nvSpPr>
        <p:spPr/>
        <p:txBody>
          <a:bodyPr/>
          <a:lstStyle/>
          <a:p>
            <a:fld id="{C7BDE113-7117-114D-9CC0-6FB05172E2A1}" type="slidenum">
              <a:rPr lang="en-US" smtClean="0"/>
              <a:t>4</a:t>
            </a:fld>
            <a:endParaRPr lang="en-US"/>
          </a:p>
        </p:txBody>
      </p:sp>
    </p:spTree>
    <p:extLst>
      <p:ext uri="{BB962C8B-B14F-4D97-AF65-F5344CB8AC3E}">
        <p14:creationId xmlns:p14="http://schemas.microsoft.com/office/powerpoint/2010/main" val="199489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Roboto" panose="02000000000000000000" pitchFamily="2" charset="0"/>
              </a:rPr>
              <a:t>For the miller, SRW helps diversify the types of flour produced to improve the quality of many products. SRW blended with hard red spring (HRS) and hard red winter (HRW) wheat can lower grist cost and improve bread crumb texture or improve the quality and appearance of a wide variety of products. </a:t>
            </a:r>
            <a:endParaRPr lang="en-US" dirty="0">
              <a:effectLst/>
            </a:endParaRPr>
          </a:p>
          <a:p>
            <a:r>
              <a:rPr lang="en-US" sz="1800" dirty="0">
                <a:effectLst/>
                <a:latin typeface="Roboto" panose="02000000000000000000" pitchFamily="2" charset="0"/>
              </a:rPr>
              <a:t>For the baker, the lower moisture content of the flour produced with SRW creates an advantage by increasing the added water volume while optimizing water absorption and product quality to the consumer.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7BDE113-7117-114D-9CC0-6FB05172E2A1}" type="slidenum">
              <a:rPr lang="en-US" smtClean="0"/>
              <a:t>5</a:t>
            </a:fld>
            <a:endParaRPr lang="en-US"/>
          </a:p>
        </p:txBody>
      </p:sp>
    </p:spTree>
    <p:extLst>
      <p:ext uri="{BB962C8B-B14F-4D97-AF65-F5344CB8AC3E}">
        <p14:creationId xmlns:p14="http://schemas.microsoft.com/office/powerpoint/2010/main" val="94413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Roboto" panose="02000000000000000000" pitchFamily="2" charset="0"/>
              </a:rPr>
              <a:t>For the miller, HRW brings consistency to the grist. A balanced mill optimizes flour extraction and helps maximize milling efficiency. For the baker, HRW benefits include improved baking characteristics, including dough stability and water absorption, either alone or as part of a blend.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7BDE113-7117-114D-9CC0-6FB05172E2A1}" type="slidenum">
              <a:rPr lang="en-US" smtClean="0"/>
              <a:t>6</a:t>
            </a:fld>
            <a:endParaRPr lang="en-US"/>
          </a:p>
        </p:txBody>
      </p:sp>
    </p:spTree>
    <p:extLst>
      <p:ext uri="{BB962C8B-B14F-4D97-AF65-F5344CB8AC3E}">
        <p14:creationId xmlns:p14="http://schemas.microsoft.com/office/powerpoint/2010/main" val="415810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Roboto" panose="02000000000000000000" pitchFamily="2" charset="0"/>
              </a:rPr>
              <a:t>For the miller, the reward for incorporating HRS into the grist includes a higher-than-average flour yield from its harder, more compact endosperm. For the baker, HRS delivers strong dough characteristics used alone or as part of a blend to improve the overall performance of the desired dough.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7BDE113-7117-114D-9CC0-6FB05172E2A1}" type="slidenum">
              <a:rPr lang="en-US" smtClean="0"/>
              <a:t>8</a:t>
            </a:fld>
            <a:endParaRPr lang="en-US"/>
          </a:p>
        </p:txBody>
      </p:sp>
    </p:spTree>
    <p:extLst>
      <p:ext uri="{BB962C8B-B14F-4D97-AF65-F5344CB8AC3E}">
        <p14:creationId xmlns:p14="http://schemas.microsoft.com/office/powerpoint/2010/main" val="245040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Roboto" panose="02000000000000000000" pitchFamily="2" charset="0"/>
              </a:rPr>
              <a:t>For the miller, durum is a large, very hard kernel with the potential for very high extraction of high quality, low ash semolina that is ideal for fine pasta.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7BDE113-7117-114D-9CC0-6FB05172E2A1}" type="slidenum">
              <a:rPr lang="en-US" smtClean="0"/>
              <a:t>9</a:t>
            </a:fld>
            <a:endParaRPr lang="en-US"/>
          </a:p>
        </p:txBody>
      </p:sp>
    </p:spTree>
    <p:extLst>
      <p:ext uri="{BB962C8B-B14F-4D97-AF65-F5344CB8AC3E}">
        <p14:creationId xmlns:p14="http://schemas.microsoft.com/office/powerpoint/2010/main" val="255059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F9C7-2BB5-8017-7359-7FD8D61E99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D46865-3DCB-E058-B13D-B2EE54DC1B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744A5-8BC1-2922-96A5-2B60AEC22A85}"/>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5" name="Footer Placeholder 4">
            <a:extLst>
              <a:ext uri="{FF2B5EF4-FFF2-40B4-BE49-F238E27FC236}">
                <a16:creationId xmlns:a16="http://schemas.microsoft.com/office/drawing/2014/main" id="{2E3FDC08-CCC9-1FCE-B869-654072DAC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D7A33-7BE4-4964-9DBB-BA5A78FD0674}"/>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325116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04CC4-2D5F-C58A-E7E1-CF311A5965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F44DCB-56F8-672E-79AD-2B4B85A93A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D7014-EE36-4954-A3A5-16BA745F8604}"/>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5" name="Footer Placeholder 4">
            <a:extLst>
              <a:ext uri="{FF2B5EF4-FFF2-40B4-BE49-F238E27FC236}">
                <a16:creationId xmlns:a16="http://schemas.microsoft.com/office/drawing/2014/main" id="{43D4A324-207A-3B64-2235-63923D355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48AFC-F300-6819-76A6-82E93C82795D}"/>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45418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17646-003C-D6A5-2158-7E5400A67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870900-E881-335E-03F5-A82DC48EE3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CAFE6-A8E9-80ED-616E-7D63230C9F9E}"/>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5" name="Footer Placeholder 4">
            <a:extLst>
              <a:ext uri="{FF2B5EF4-FFF2-40B4-BE49-F238E27FC236}">
                <a16:creationId xmlns:a16="http://schemas.microsoft.com/office/drawing/2014/main" id="{5CA41925-4E0A-F457-2E44-17A947E74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93909-B2C9-C678-4969-36292C6911AB}"/>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21905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C397-D17C-76E7-D0EF-3A8C76A31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EF2E7B-B90F-0086-496E-D26AA7BD1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FC333-A216-2552-DBC1-8195FDC045BA}"/>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5" name="Footer Placeholder 4">
            <a:extLst>
              <a:ext uri="{FF2B5EF4-FFF2-40B4-BE49-F238E27FC236}">
                <a16:creationId xmlns:a16="http://schemas.microsoft.com/office/drawing/2014/main" id="{4A66C1F8-6502-6F9E-FC92-5CD24C28C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AA518-AC80-654B-24FB-42FE385263A6}"/>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217695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7BFE-228C-1842-70F8-A4C5F098F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4EFA9-1094-24F6-BB65-95D0B394D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E3820F-20DB-5DE3-281F-81EB6CD0B2B9}"/>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5" name="Footer Placeholder 4">
            <a:extLst>
              <a:ext uri="{FF2B5EF4-FFF2-40B4-BE49-F238E27FC236}">
                <a16:creationId xmlns:a16="http://schemas.microsoft.com/office/drawing/2014/main" id="{360901D8-6D0C-5F99-A377-4FA1DAEE8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7361B-8429-090E-C8CB-D5F3D1A3A15A}"/>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171278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5D53-F933-825A-0867-1C066A376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22ED0-2696-C45B-29D6-5C98F88CC1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D37BE-EC9E-1FB3-6DE4-1DE7FD1DE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7F226-3252-2234-AB9D-EFEC97BB2837}"/>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6" name="Footer Placeholder 5">
            <a:extLst>
              <a:ext uri="{FF2B5EF4-FFF2-40B4-BE49-F238E27FC236}">
                <a16:creationId xmlns:a16="http://schemas.microsoft.com/office/drawing/2014/main" id="{A6DE6D62-492E-DEAE-5C08-A9D71BAAE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B5B3D-2BAB-2F96-A8B2-1B381480E63B}"/>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392449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D000-CE2E-69B8-842C-BACE264AF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ED5E08-5929-2660-2B3F-52F94A0DD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C7A27-60AB-20C0-2C6F-83F6AA5771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3A2B75-A1F1-364A-EA13-3298C1C27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4AE91D-9023-D84A-B63D-84F45799EE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7DBBD-BC3A-79B8-3F81-CED9781B4085}"/>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8" name="Footer Placeholder 7">
            <a:extLst>
              <a:ext uri="{FF2B5EF4-FFF2-40B4-BE49-F238E27FC236}">
                <a16:creationId xmlns:a16="http://schemas.microsoft.com/office/drawing/2014/main" id="{C17914AD-3FD2-2F2C-CD48-5422A4A76C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2AA899-9192-A75C-E32F-EEB1B3340FC4}"/>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285136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16AD-C987-70BD-503E-6E1CC8685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AFB2FC-281F-864B-B960-47F3BC22D795}"/>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4" name="Footer Placeholder 3">
            <a:extLst>
              <a:ext uri="{FF2B5EF4-FFF2-40B4-BE49-F238E27FC236}">
                <a16:creationId xmlns:a16="http://schemas.microsoft.com/office/drawing/2014/main" id="{CB16C994-BFB1-C113-5377-91FF5BAB0F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219366-2BD3-5D47-B5D5-8FC53A75AC9C}"/>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46185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4BC32-2019-E80F-9F12-A6D07915D903}"/>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3" name="Footer Placeholder 2">
            <a:extLst>
              <a:ext uri="{FF2B5EF4-FFF2-40B4-BE49-F238E27FC236}">
                <a16:creationId xmlns:a16="http://schemas.microsoft.com/office/drawing/2014/main" id="{2E36B7B6-42B7-8ECB-89D6-57DEA131FE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178727-9796-0310-F14D-87A7070633BF}"/>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401406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7DC4-3348-AE75-9C25-581B53E49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0AC5C3-0591-7136-FC8A-6D4B70D6FC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A9121F-AF32-8B06-E063-09A9C19DD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3D131-67AC-058E-75C4-39DBBE4EE950}"/>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6" name="Footer Placeholder 5">
            <a:extLst>
              <a:ext uri="{FF2B5EF4-FFF2-40B4-BE49-F238E27FC236}">
                <a16:creationId xmlns:a16="http://schemas.microsoft.com/office/drawing/2014/main" id="{174BE8F3-26A3-01F3-4B00-9F4F5502B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5AC67-279F-6576-2219-0F1E0EF9D663}"/>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326798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7B4F-B609-AD8D-3026-89F65DC02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0F96C0-32F6-969B-ACA7-B9DE4CEB2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E4B677-47CA-7495-21D9-593A2632A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8E667-F78E-BACC-D8ED-7B2F2E8DEF42}"/>
              </a:ext>
            </a:extLst>
          </p:cNvPr>
          <p:cNvSpPr>
            <a:spLocks noGrp="1"/>
          </p:cNvSpPr>
          <p:nvPr>
            <p:ph type="dt" sz="half" idx="10"/>
          </p:nvPr>
        </p:nvSpPr>
        <p:spPr/>
        <p:txBody>
          <a:bodyPr/>
          <a:lstStyle/>
          <a:p>
            <a:fld id="{8FA99232-3091-8F4F-A748-10FD4F571958}" type="datetimeFigureOut">
              <a:rPr lang="en-US" smtClean="0"/>
              <a:t>11/8/2024</a:t>
            </a:fld>
            <a:endParaRPr lang="en-US"/>
          </a:p>
        </p:txBody>
      </p:sp>
      <p:sp>
        <p:nvSpPr>
          <p:cNvPr id="6" name="Footer Placeholder 5">
            <a:extLst>
              <a:ext uri="{FF2B5EF4-FFF2-40B4-BE49-F238E27FC236}">
                <a16:creationId xmlns:a16="http://schemas.microsoft.com/office/drawing/2014/main" id="{F96CE5B7-2C05-36A4-F0B1-6156EF53E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E826E-A2C3-1B5D-009E-D07799D54047}"/>
              </a:ext>
            </a:extLst>
          </p:cNvPr>
          <p:cNvSpPr>
            <a:spLocks noGrp="1"/>
          </p:cNvSpPr>
          <p:nvPr>
            <p:ph type="sldNum" sz="quarter" idx="12"/>
          </p:nvPr>
        </p:nvSpPr>
        <p:spPr/>
        <p:txBody>
          <a:bodyPr/>
          <a:lstStyle/>
          <a:p>
            <a:fld id="{0752DE75-97CD-F94B-B9BE-E8D1FE93827B}" type="slidenum">
              <a:rPr lang="en-US" smtClean="0"/>
              <a:t>‹#›</a:t>
            </a:fld>
            <a:endParaRPr lang="en-US"/>
          </a:p>
        </p:txBody>
      </p:sp>
    </p:spTree>
    <p:extLst>
      <p:ext uri="{BB962C8B-B14F-4D97-AF65-F5344CB8AC3E}">
        <p14:creationId xmlns:p14="http://schemas.microsoft.com/office/powerpoint/2010/main" val="335418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2D8B2-65E8-A3CF-E07E-336691AF0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B81CA9-4269-6C7D-4E1E-15AFFAE44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09206-74B7-F7E2-0E7C-56FD45B29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99232-3091-8F4F-A748-10FD4F571958}" type="datetimeFigureOut">
              <a:rPr lang="en-US" smtClean="0"/>
              <a:t>11/8/2024</a:t>
            </a:fld>
            <a:endParaRPr lang="en-US"/>
          </a:p>
        </p:txBody>
      </p:sp>
      <p:sp>
        <p:nvSpPr>
          <p:cNvPr id="5" name="Footer Placeholder 4">
            <a:extLst>
              <a:ext uri="{FF2B5EF4-FFF2-40B4-BE49-F238E27FC236}">
                <a16:creationId xmlns:a16="http://schemas.microsoft.com/office/drawing/2014/main" id="{C819626C-21E8-2F42-C145-FE0070428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A22063-486A-FA9A-9637-93DBF69A0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2DE75-97CD-F94B-B9BE-E8D1FE93827B}" type="slidenum">
              <a:rPr lang="en-US" smtClean="0"/>
              <a:t>‹#›</a:t>
            </a:fld>
            <a:endParaRPr lang="en-US"/>
          </a:p>
        </p:txBody>
      </p:sp>
    </p:spTree>
    <p:extLst>
      <p:ext uri="{BB962C8B-B14F-4D97-AF65-F5344CB8AC3E}">
        <p14:creationId xmlns:p14="http://schemas.microsoft.com/office/powerpoint/2010/main" val="414162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CFC88-6992-F5D4-F2D1-B6F91DCD4560}"/>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algn="ctr"/>
            <a:r>
              <a:rPr lang="en-US" dirty="0">
                <a:latin typeface="Californian FB" panose="020F0502020204030204" pitchFamily="34" charset="0"/>
                <a:cs typeface="Californian FB" panose="020F0502020204030204" pitchFamily="34" charset="0"/>
              </a:rPr>
              <a:t>Wheat</a:t>
            </a:r>
          </a:p>
        </p:txBody>
      </p:sp>
      <p:sp>
        <p:nvSpPr>
          <p:cNvPr id="3" name="Subtitle 2">
            <a:extLst>
              <a:ext uri="{FF2B5EF4-FFF2-40B4-BE49-F238E27FC236}">
                <a16:creationId xmlns:a16="http://schemas.microsoft.com/office/drawing/2014/main" id="{7627EF5E-54FA-FF24-A105-484DA19D4161}"/>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pPr algn="ctr"/>
            <a:r>
              <a:rPr lang="en-US" sz="3200" dirty="0">
                <a:solidFill>
                  <a:schemeClr val="tx1"/>
                </a:solidFill>
                <a:latin typeface="Californian FB" panose="0207040306080B030204" pitchFamily="18" charset="77"/>
                <a:cs typeface="Times New Roman" panose="02020603050405020304" pitchFamily="18" charset="0"/>
              </a:rPr>
              <a:t>Lesson 1</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F9A1E604-759D-AEE9-0A7A-476EA221F3FC}"/>
              </a:ext>
            </a:extLst>
          </p:cNvPr>
          <p:cNvPicPr>
            <a:picLocks noChangeAspect="1"/>
          </p:cNvPicPr>
          <p:nvPr/>
        </p:nvPicPr>
        <p:blipFill rotWithShape="1">
          <a:blip r:embed="rId2"/>
          <a:srcRect l="7955" r="3439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125620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2D40D-7EB2-2D75-7F75-9F82BBD8D147}"/>
              </a:ext>
            </a:extLst>
          </p:cNvPr>
          <p:cNvSpPr>
            <a:spLocks noGrp="1"/>
          </p:cNvSpPr>
          <p:nvPr>
            <p:ph type="title"/>
          </p:nvPr>
        </p:nvSpPr>
        <p:spPr>
          <a:xfrm>
            <a:off x="838200" y="557189"/>
            <a:ext cx="3374136" cy="5567891"/>
          </a:xfrm>
        </p:spPr>
        <p:txBody>
          <a:bodyPr>
            <a:normAutofit/>
          </a:bodyPr>
          <a:lstStyle/>
          <a:p>
            <a:pPr algn="ctr"/>
            <a:r>
              <a:rPr lang="en-US" sz="5200" dirty="0">
                <a:latin typeface="Californian FB" panose="0207040306080B030204" pitchFamily="18" charset="77"/>
              </a:rPr>
              <a:t>Classes of Wheat</a:t>
            </a:r>
          </a:p>
        </p:txBody>
      </p:sp>
      <p:graphicFrame>
        <p:nvGraphicFramePr>
          <p:cNvPr id="29" name="Content Placeholder 2">
            <a:extLst>
              <a:ext uri="{FF2B5EF4-FFF2-40B4-BE49-F238E27FC236}">
                <a16:creationId xmlns:a16="http://schemas.microsoft.com/office/drawing/2014/main" id="{59A61DD8-864A-9CE4-E390-70F23CC64C91}"/>
              </a:ext>
            </a:extLst>
          </p:cNvPr>
          <p:cNvGraphicFramePr>
            <a:graphicFrameLocks noGrp="1"/>
          </p:cNvGraphicFramePr>
          <p:nvPr>
            <p:ph idx="1"/>
            <p:extLst>
              <p:ext uri="{D42A27DB-BD31-4B8C-83A1-F6EECF244321}">
                <p14:modId xmlns:p14="http://schemas.microsoft.com/office/powerpoint/2010/main" val="86559561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02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286A-0DF8-EB01-8A3F-EB4156A4096D}"/>
              </a:ext>
            </a:extLst>
          </p:cNvPr>
          <p:cNvSpPr>
            <a:spLocks noGrp="1"/>
          </p:cNvSpPr>
          <p:nvPr>
            <p:ph type="title"/>
          </p:nvPr>
        </p:nvSpPr>
        <p:spPr/>
        <p:txBody>
          <a:bodyPr/>
          <a:lstStyle/>
          <a:p>
            <a:r>
              <a:rPr lang="en-US" dirty="0">
                <a:latin typeface="Californian FB" panose="0207040306080B030204" pitchFamily="18" charset="77"/>
              </a:rPr>
              <a:t>Purposes of Different Wheat Classes</a:t>
            </a:r>
          </a:p>
        </p:txBody>
      </p:sp>
      <p:sp>
        <p:nvSpPr>
          <p:cNvPr id="4" name="TextBox 3">
            <a:extLst>
              <a:ext uri="{FF2B5EF4-FFF2-40B4-BE49-F238E27FC236}">
                <a16:creationId xmlns:a16="http://schemas.microsoft.com/office/drawing/2014/main" id="{766FDBBA-A62D-D8D0-ABA0-BA9C72885EC1}"/>
              </a:ext>
            </a:extLst>
          </p:cNvPr>
          <p:cNvSpPr txBox="1"/>
          <p:nvPr/>
        </p:nvSpPr>
        <p:spPr>
          <a:xfrm>
            <a:off x="158262" y="2376487"/>
            <a:ext cx="4134063" cy="2862322"/>
          </a:xfrm>
          <a:prstGeom prst="rect">
            <a:avLst/>
          </a:prstGeom>
          <a:noFill/>
        </p:spPr>
        <p:txBody>
          <a:bodyPr wrap="square">
            <a:spAutoFit/>
          </a:bodyPr>
          <a:lstStyle/>
          <a:p>
            <a:r>
              <a:rPr lang="en-US" sz="3600" dirty="0">
                <a:solidFill>
                  <a:srgbClr val="000000"/>
                </a:solidFill>
                <a:latin typeface="Calibri" panose="020F0502020204030204" pitchFamily="34" charset="0"/>
                <a:cs typeface="Calibri" panose="020F0502020204030204" pitchFamily="34" charset="0"/>
              </a:rPr>
              <a:t>Classes are designated by color, hardness and growing season.</a:t>
            </a:r>
            <a:endParaRPr lang="en-US" sz="3600" b="0" i="0" dirty="0">
              <a:solidFill>
                <a:srgbClr val="000000"/>
              </a:solidFill>
              <a:effectLst/>
              <a:latin typeface="Calibri" panose="020F0502020204030204" pitchFamily="34" charset="0"/>
              <a:cs typeface="Calibri" panose="020F0502020204030204" pitchFamily="34" charset="0"/>
            </a:endParaRPr>
          </a:p>
          <a:p>
            <a:endParaRPr lang="en-US" sz="3600" dirty="0">
              <a:solidFill>
                <a:srgbClr val="000000"/>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FB161E94-59AE-BAFF-42D6-C005FE6983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36" t="7853" r="8469"/>
          <a:stretch/>
        </p:blipFill>
        <p:spPr bwMode="auto">
          <a:xfrm>
            <a:off x="4766147" y="1371600"/>
            <a:ext cx="7425853" cy="534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89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5FF4-909F-5F65-C817-70FB07B69010}"/>
              </a:ext>
            </a:extLst>
          </p:cNvPr>
          <p:cNvSpPr>
            <a:spLocks noGrp="1"/>
          </p:cNvSpPr>
          <p:nvPr>
            <p:ph type="title"/>
          </p:nvPr>
        </p:nvSpPr>
        <p:spPr/>
        <p:txBody>
          <a:bodyPr/>
          <a:lstStyle/>
          <a:p>
            <a:r>
              <a:rPr lang="en-US" dirty="0"/>
              <a:t>Soft White</a:t>
            </a:r>
          </a:p>
        </p:txBody>
      </p:sp>
      <p:sp>
        <p:nvSpPr>
          <p:cNvPr id="3" name="Content Placeholder 2">
            <a:extLst>
              <a:ext uri="{FF2B5EF4-FFF2-40B4-BE49-F238E27FC236}">
                <a16:creationId xmlns:a16="http://schemas.microsoft.com/office/drawing/2014/main" id="{335A938B-B1A3-8537-4C06-29687E06E56A}"/>
              </a:ext>
            </a:extLst>
          </p:cNvPr>
          <p:cNvSpPr>
            <a:spLocks noGrp="1"/>
          </p:cNvSpPr>
          <p:nvPr>
            <p:ph idx="1"/>
          </p:nvPr>
        </p:nvSpPr>
        <p:spPr>
          <a:xfrm>
            <a:off x="351692" y="1825625"/>
            <a:ext cx="11840308" cy="5032375"/>
          </a:xfrm>
        </p:spPr>
        <p:txBody>
          <a:bodyPr numCol="2">
            <a:normAutofit/>
          </a:bodyPr>
          <a:lstStyle/>
          <a:p>
            <a:r>
              <a:rPr lang="en-US" sz="3200" dirty="0"/>
              <a:t>Low protein (8.5% - 10.5%)</a:t>
            </a:r>
          </a:p>
          <a:p>
            <a:r>
              <a:rPr lang="en-US" sz="3200" dirty="0"/>
              <a:t>Low moisture (Less than 10%)</a:t>
            </a:r>
          </a:p>
          <a:p>
            <a:r>
              <a:rPr lang="en-US" sz="3200" dirty="0"/>
              <a:t>Weak gluten</a:t>
            </a:r>
          </a:p>
          <a:p>
            <a:endParaRPr lang="en-US" sz="3200" dirty="0"/>
          </a:p>
          <a:p>
            <a:r>
              <a:rPr lang="en-US" sz="3200" dirty="0"/>
              <a:t>Includes spring and winter varieties</a:t>
            </a:r>
          </a:p>
          <a:p>
            <a:endParaRPr lang="en-US" sz="3200" dirty="0"/>
          </a:p>
          <a:p>
            <a:pPr marL="0" indent="0">
              <a:buNone/>
            </a:pPr>
            <a:endParaRPr lang="en-US" sz="3200" b="1" dirty="0"/>
          </a:p>
          <a:p>
            <a:pPr marL="0" indent="0">
              <a:buNone/>
            </a:pPr>
            <a:endParaRPr lang="en-US" sz="3200" b="1" dirty="0"/>
          </a:p>
          <a:p>
            <a:pPr marL="0" indent="0">
              <a:buNone/>
            </a:pPr>
            <a:r>
              <a:rPr lang="en-US" sz="3200" b="1" dirty="0"/>
              <a:t>Applications</a:t>
            </a:r>
          </a:p>
          <a:p>
            <a:r>
              <a:rPr lang="en-US" sz="3200" dirty="0"/>
              <a:t>Biscuits</a:t>
            </a:r>
          </a:p>
          <a:p>
            <a:r>
              <a:rPr lang="en-US" sz="3200" dirty="0"/>
              <a:t>Cakes</a:t>
            </a:r>
          </a:p>
          <a:p>
            <a:r>
              <a:rPr lang="en-US" sz="3200" dirty="0"/>
              <a:t>Cereals</a:t>
            </a:r>
          </a:p>
          <a:p>
            <a:r>
              <a:rPr lang="en-US" sz="3200" dirty="0"/>
              <a:t>Flours (cake, pastry, self-rising)</a:t>
            </a:r>
          </a:p>
          <a:p>
            <a:r>
              <a:rPr lang="en-US" sz="3200" dirty="0"/>
              <a:t>Noodles (Asian style)</a:t>
            </a:r>
          </a:p>
          <a:p>
            <a:r>
              <a:rPr lang="en-US" sz="3200" dirty="0"/>
              <a:t>Pastries</a:t>
            </a:r>
          </a:p>
        </p:txBody>
      </p:sp>
      <p:pic>
        <p:nvPicPr>
          <p:cNvPr id="4" name="Picture 3">
            <a:extLst>
              <a:ext uri="{FF2B5EF4-FFF2-40B4-BE49-F238E27FC236}">
                <a16:creationId xmlns:a16="http://schemas.microsoft.com/office/drawing/2014/main" id="{AF7E59A4-D5C8-3738-A196-8EC8F2FC6751}"/>
              </a:ext>
            </a:extLst>
          </p:cNvPr>
          <p:cNvPicPr>
            <a:picLocks noChangeAspect="1"/>
          </p:cNvPicPr>
          <p:nvPr/>
        </p:nvPicPr>
        <p:blipFill>
          <a:blip r:embed="rId3"/>
          <a:stretch>
            <a:fillRect/>
          </a:stretch>
        </p:blipFill>
        <p:spPr>
          <a:xfrm>
            <a:off x="351692" y="5410010"/>
            <a:ext cx="3569677" cy="1289728"/>
          </a:xfrm>
          <a:prstGeom prst="rect">
            <a:avLst/>
          </a:prstGeom>
        </p:spPr>
      </p:pic>
    </p:spTree>
    <p:extLst>
      <p:ext uri="{BB962C8B-B14F-4D97-AF65-F5344CB8AC3E}">
        <p14:creationId xmlns:p14="http://schemas.microsoft.com/office/powerpoint/2010/main" val="79491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5C91-330F-8315-EB8A-8CD2D8C9059B}"/>
              </a:ext>
            </a:extLst>
          </p:cNvPr>
          <p:cNvSpPr>
            <a:spLocks noGrp="1"/>
          </p:cNvSpPr>
          <p:nvPr>
            <p:ph type="title"/>
          </p:nvPr>
        </p:nvSpPr>
        <p:spPr/>
        <p:txBody>
          <a:bodyPr/>
          <a:lstStyle/>
          <a:p>
            <a:r>
              <a:rPr lang="en-US" dirty="0"/>
              <a:t>Soft Red Winter</a:t>
            </a:r>
          </a:p>
        </p:txBody>
      </p:sp>
      <p:sp>
        <p:nvSpPr>
          <p:cNvPr id="3" name="Content Placeholder 2">
            <a:extLst>
              <a:ext uri="{FF2B5EF4-FFF2-40B4-BE49-F238E27FC236}">
                <a16:creationId xmlns:a16="http://schemas.microsoft.com/office/drawing/2014/main" id="{8269D59F-751B-D6E0-C1EB-5C44316D84EA}"/>
              </a:ext>
            </a:extLst>
          </p:cNvPr>
          <p:cNvSpPr>
            <a:spLocks noGrp="1"/>
          </p:cNvSpPr>
          <p:nvPr>
            <p:ph idx="1"/>
          </p:nvPr>
        </p:nvSpPr>
        <p:spPr>
          <a:xfrm>
            <a:off x="838200" y="1825625"/>
            <a:ext cx="10515600" cy="4909004"/>
          </a:xfrm>
        </p:spPr>
        <p:txBody>
          <a:bodyPr numCol="2">
            <a:normAutofit lnSpcReduction="10000"/>
          </a:bodyPr>
          <a:lstStyle/>
          <a:p>
            <a:r>
              <a:rPr lang="en-US" sz="3200" dirty="0"/>
              <a:t>Low protein (8.5% - 10.5%)</a:t>
            </a:r>
          </a:p>
          <a:p>
            <a:r>
              <a:rPr lang="en-US" sz="3200" dirty="0"/>
              <a:t>Soft endosperm</a:t>
            </a:r>
          </a:p>
          <a:p>
            <a:r>
              <a:rPr lang="en-US" sz="3200" dirty="0"/>
              <a:t>Red bran</a:t>
            </a:r>
          </a:p>
          <a:p>
            <a:r>
              <a:rPr lang="en-US" sz="3200" dirty="0"/>
              <a:t>Weak gluten</a:t>
            </a:r>
          </a:p>
          <a:p>
            <a:endParaRPr lang="en-US" sz="3200" dirty="0"/>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buNone/>
            </a:pPr>
            <a:r>
              <a:rPr lang="en-US" sz="3200" b="1" dirty="0"/>
              <a:t>Applications</a:t>
            </a:r>
          </a:p>
          <a:p>
            <a:r>
              <a:rPr lang="en-US" sz="3200" dirty="0"/>
              <a:t>Pastries</a:t>
            </a:r>
          </a:p>
          <a:p>
            <a:r>
              <a:rPr lang="en-US" sz="3200" dirty="0"/>
              <a:t>Cakes</a:t>
            </a:r>
          </a:p>
          <a:p>
            <a:r>
              <a:rPr lang="en-US" sz="3200" dirty="0"/>
              <a:t>Cookies</a:t>
            </a:r>
          </a:p>
          <a:p>
            <a:r>
              <a:rPr lang="en-US" sz="3200" dirty="0"/>
              <a:t>Crackers</a:t>
            </a:r>
          </a:p>
          <a:p>
            <a:r>
              <a:rPr lang="en-US" sz="3200" dirty="0"/>
              <a:t>Pretzels</a:t>
            </a:r>
          </a:p>
          <a:p>
            <a:r>
              <a:rPr lang="en-US" sz="3200" dirty="0"/>
              <a:t>Flat breads</a:t>
            </a:r>
          </a:p>
          <a:p>
            <a:r>
              <a:rPr lang="en-US" sz="3200" dirty="0"/>
              <a:t>Blending flours</a:t>
            </a:r>
          </a:p>
        </p:txBody>
      </p:sp>
      <p:pic>
        <p:nvPicPr>
          <p:cNvPr id="4" name="Picture 3">
            <a:extLst>
              <a:ext uri="{FF2B5EF4-FFF2-40B4-BE49-F238E27FC236}">
                <a16:creationId xmlns:a16="http://schemas.microsoft.com/office/drawing/2014/main" id="{7F478B4B-2076-A55F-F939-105274A97024}"/>
              </a:ext>
            </a:extLst>
          </p:cNvPr>
          <p:cNvPicPr>
            <a:picLocks noChangeAspect="1"/>
          </p:cNvPicPr>
          <p:nvPr/>
        </p:nvPicPr>
        <p:blipFill>
          <a:blip r:embed="rId3"/>
          <a:stretch>
            <a:fillRect/>
          </a:stretch>
        </p:blipFill>
        <p:spPr>
          <a:xfrm>
            <a:off x="386862" y="4688632"/>
            <a:ext cx="4624754" cy="1804243"/>
          </a:xfrm>
          <a:prstGeom prst="rect">
            <a:avLst/>
          </a:prstGeom>
        </p:spPr>
      </p:pic>
    </p:spTree>
    <p:extLst>
      <p:ext uri="{BB962C8B-B14F-4D97-AF65-F5344CB8AC3E}">
        <p14:creationId xmlns:p14="http://schemas.microsoft.com/office/powerpoint/2010/main" val="317768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9F71-D845-8C38-55DB-93945B5B8326}"/>
              </a:ext>
            </a:extLst>
          </p:cNvPr>
          <p:cNvSpPr>
            <a:spLocks noGrp="1"/>
          </p:cNvSpPr>
          <p:nvPr>
            <p:ph type="title"/>
          </p:nvPr>
        </p:nvSpPr>
        <p:spPr/>
        <p:txBody>
          <a:bodyPr/>
          <a:lstStyle/>
          <a:p>
            <a:r>
              <a:rPr lang="en-US" dirty="0"/>
              <a:t>Hard Red Winter</a:t>
            </a:r>
          </a:p>
        </p:txBody>
      </p:sp>
      <p:sp>
        <p:nvSpPr>
          <p:cNvPr id="3" name="Content Placeholder 2">
            <a:extLst>
              <a:ext uri="{FF2B5EF4-FFF2-40B4-BE49-F238E27FC236}">
                <a16:creationId xmlns:a16="http://schemas.microsoft.com/office/drawing/2014/main" id="{73B71F59-682B-0B41-FAF4-AB1D852501E6}"/>
              </a:ext>
            </a:extLst>
          </p:cNvPr>
          <p:cNvSpPr>
            <a:spLocks noGrp="1"/>
          </p:cNvSpPr>
          <p:nvPr>
            <p:ph idx="1"/>
          </p:nvPr>
        </p:nvSpPr>
        <p:spPr>
          <a:xfrm>
            <a:off x="838200" y="1825624"/>
            <a:ext cx="10515600" cy="4865461"/>
          </a:xfrm>
        </p:spPr>
        <p:txBody>
          <a:bodyPr numCol="2">
            <a:normAutofit/>
          </a:bodyPr>
          <a:lstStyle/>
          <a:p>
            <a:r>
              <a:rPr lang="en-US" sz="3200" dirty="0"/>
              <a:t>Medium to high protein (10.0% - 13.0%)</a:t>
            </a:r>
          </a:p>
          <a:p>
            <a:r>
              <a:rPr lang="en-US" sz="3200" dirty="0"/>
              <a:t>Medium hard endosperm</a:t>
            </a:r>
          </a:p>
          <a:p>
            <a:r>
              <a:rPr lang="en-US" sz="3200" dirty="0"/>
              <a:t>Red bran</a:t>
            </a:r>
          </a:p>
          <a:p>
            <a:r>
              <a:rPr lang="en-US" sz="3200" dirty="0"/>
              <a:t>Mellow and medium gluten content</a:t>
            </a:r>
          </a:p>
          <a:p>
            <a:pPr marL="0" indent="0">
              <a:buNone/>
            </a:pPr>
            <a:endParaRPr lang="en-US" sz="3200" dirty="0"/>
          </a:p>
          <a:p>
            <a:pPr marL="0" indent="0">
              <a:buNone/>
            </a:pPr>
            <a:endParaRPr lang="en-US" sz="3200" dirty="0"/>
          </a:p>
          <a:p>
            <a:pPr marL="0" indent="0">
              <a:buNone/>
            </a:pPr>
            <a:endParaRPr lang="en-US" sz="3200" dirty="0"/>
          </a:p>
          <a:p>
            <a:pPr marL="0" indent="0">
              <a:buNone/>
            </a:pPr>
            <a:r>
              <a:rPr lang="en-US" sz="3200" b="1" dirty="0"/>
              <a:t>Applications</a:t>
            </a:r>
          </a:p>
          <a:p>
            <a:r>
              <a:rPr lang="en-US" sz="3200" dirty="0"/>
              <a:t>General purpose flour</a:t>
            </a:r>
          </a:p>
          <a:p>
            <a:r>
              <a:rPr lang="en-US" sz="3200" dirty="0"/>
              <a:t>Blending improver</a:t>
            </a:r>
          </a:p>
          <a:p>
            <a:r>
              <a:rPr lang="en-US" sz="3200" dirty="0"/>
              <a:t>Yeast breads and rolls</a:t>
            </a:r>
          </a:p>
          <a:p>
            <a:r>
              <a:rPr lang="en-US" sz="3200" dirty="0"/>
              <a:t>Pan breads</a:t>
            </a:r>
          </a:p>
          <a:p>
            <a:r>
              <a:rPr lang="en-US" sz="3200" dirty="0"/>
              <a:t>Cereals</a:t>
            </a:r>
          </a:p>
          <a:p>
            <a:endParaRPr lang="en-US" sz="3200" dirty="0"/>
          </a:p>
        </p:txBody>
      </p:sp>
      <p:pic>
        <p:nvPicPr>
          <p:cNvPr id="4" name="Picture 3">
            <a:extLst>
              <a:ext uri="{FF2B5EF4-FFF2-40B4-BE49-F238E27FC236}">
                <a16:creationId xmlns:a16="http://schemas.microsoft.com/office/drawing/2014/main" id="{28258E31-F00C-F53C-EBEF-13B6CAC323D3}"/>
              </a:ext>
            </a:extLst>
          </p:cNvPr>
          <p:cNvPicPr>
            <a:picLocks noChangeAspect="1"/>
          </p:cNvPicPr>
          <p:nvPr/>
        </p:nvPicPr>
        <p:blipFill>
          <a:blip r:embed="rId3"/>
          <a:stretch>
            <a:fillRect/>
          </a:stretch>
        </p:blipFill>
        <p:spPr>
          <a:xfrm>
            <a:off x="416169" y="4986803"/>
            <a:ext cx="3979985" cy="1743172"/>
          </a:xfrm>
          <a:prstGeom prst="rect">
            <a:avLst/>
          </a:prstGeom>
        </p:spPr>
      </p:pic>
    </p:spTree>
    <p:extLst>
      <p:ext uri="{BB962C8B-B14F-4D97-AF65-F5344CB8AC3E}">
        <p14:creationId xmlns:p14="http://schemas.microsoft.com/office/powerpoint/2010/main" val="47692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474-C956-5607-77BD-24F3CBD25CEA}"/>
              </a:ext>
            </a:extLst>
          </p:cNvPr>
          <p:cNvSpPr>
            <a:spLocks noGrp="1"/>
          </p:cNvSpPr>
          <p:nvPr>
            <p:ph type="title"/>
          </p:nvPr>
        </p:nvSpPr>
        <p:spPr/>
        <p:txBody>
          <a:bodyPr/>
          <a:lstStyle/>
          <a:p>
            <a:r>
              <a:rPr lang="en-US" dirty="0"/>
              <a:t>Hard White</a:t>
            </a:r>
          </a:p>
        </p:txBody>
      </p:sp>
      <p:sp>
        <p:nvSpPr>
          <p:cNvPr id="3" name="Content Placeholder 2">
            <a:extLst>
              <a:ext uri="{FF2B5EF4-FFF2-40B4-BE49-F238E27FC236}">
                <a16:creationId xmlns:a16="http://schemas.microsoft.com/office/drawing/2014/main" id="{0F3A5F4F-49FD-DE4E-24EE-4E8A81A1FA2C}"/>
              </a:ext>
            </a:extLst>
          </p:cNvPr>
          <p:cNvSpPr>
            <a:spLocks noGrp="1"/>
          </p:cNvSpPr>
          <p:nvPr>
            <p:ph idx="1"/>
          </p:nvPr>
        </p:nvSpPr>
        <p:spPr>
          <a:xfrm>
            <a:off x="838200" y="1825625"/>
            <a:ext cx="10515600" cy="4850946"/>
          </a:xfrm>
        </p:spPr>
        <p:txBody>
          <a:bodyPr numCol="2">
            <a:normAutofit/>
          </a:bodyPr>
          <a:lstStyle/>
          <a:p>
            <a:r>
              <a:rPr lang="en-US" sz="3200" dirty="0"/>
              <a:t>Medium to high protein content (10.0%-14.0%)</a:t>
            </a:r>
          </a:p>
          <a:p>
            <a:r>
              <a:rPr lang="en-US" sz="3200" dirty="0"/>
              <a:t>Hard endosperm</a:t>
            </a:r>
          </a:p>
          <a:p>
            <a:r>
              <a:rPr lang="en-US" sz="3200" dirty="0"/>
              <a:t>White bran</a:t>
            </a:r>
          </a:p>
          <a:p>
            <a:endParaRPr lang="en-US" sz="3200" dirty="0"/>
          </a:p>
          <a:p>
            <a:r>
              <a:rPr lang="en-US" sz="3200" dirty="0"/>
              <a:t>Includes spring and winter varieties</a:t>
            </a:r>
          </a:p>
          <a:p>
            <a:endParaRPr lang="en-US" sz="3200" dirty="0"/>
          </a:p>
          <a:p>
            <a:endParaRPr lang="en-US" sz="3200" dirty="0"/>
          </a:p>
          <a:p>
            <a:pPr marL="0" indent="0">
              <a:buNone/>
            </a:pPr>
            <a:r>
              <a:rPr lang="en-US" sz="3200" b="1" dirty="0"/>
              <a:t>Applications</a:t>
            </a:r>
          </a:p>
          <a:p>
            <a:r>
              <a:rPr lang="en-US" sz="3200" dirty="0"/>
              <a:t>Flat breads</a:t>
            </a:r>
          </a:p>
          <a:p>
            <a:r>
              <a:rPr lang="en-US" sz="3200" dirty="0"/>
              <a:t>Pan breads</a:t>
            </a:r>
          </a:p>
          <a:p>
            <a:r>
              <a:rPr lang="en-US" sz="3200" dirty="0"/>
              <a:t>Whole wheat</a:t>
            </a:r>
          </a:p>
          <a:p>
            <a:r>
              <a:rPr lang="en-US" sz="3200" dirty="0"/>
              <a:t>High extraction applications</a:t>
            </a:r>
          </a:p>
          <a:p>
            <a:r>
              <a:rPr lang="en-US" sz="3200" dirty="0"/>
              <a:t>Asian noodles</a:t>
            </a:r>
          </a:p>
        </p:txBody>
      </p:sp>
      <p:pic>
        <p:nvPicPr>
          <p:cNvPr id="4" name="Picture 3">
            <a:extLst>
              <a:ext uri="{FF2B5EF4-FFF2-40B4-BE49-F238E27FC236}">
                <a16:creationId xmlns:a16="http://schemas.microsoft.com/office/drawing/2014/main" id="{74ADC1A1-B575-A95D-1910-5679FA31C007}"/>
              </a:ext>
            </a:extLst>
          </p:cNvPr>
          <p:cNvPicPr>
            <a:picLocks noChangeAspect="1"/>
          </p:cNvPicPr>
          <p:nvPr/>
        </p:nvPicPr>
        <p:blipFill>
          <a:blip r:embed="rId2"/>
          <a:stretch>
            <a:fillRect/>
          </a:stretch>
        </p:blipFill>
        <p:spPr>
          <a:xfrm>
            <a:off x="7624355" y="4554700"/>
            <a:ext cx="4264982" cy="1611611"/>
          </a:xfrm>
          <a:prstGeom prst="rect">
            <a:avLst/>
          </a:prstGeom>
        </p:spPr>
      </p:pic>
    </p:spTree>
    <p:extLst>
      <p:ext uri="{BB962C8B-B14F-4D97-AF65-F5344CB8AC3E}">
        <p14:creationId xmlns:p14="http://schemas.microsoft.com/office/powerpoint/2010/main" val="54234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3D3C-83D4-B78C-16EB-0EBF43464F6D}"/>
              </a:ext>
            </a:extLst>
          </p:cNvPr>
          <p:cNvSpPr>
            <a:spLocks noGrp="1"/>
          </p:cNvSpPr>
          <p:nvPr>
            <p:ph type="title"/>
          </p:nvPr>
        </p:nvSpPr>
        <p:spPr/>
        <p:txBody>
          <a:bodyPr/>
          <a:lstStyle/>
          <a:p>
            <a:r>
              <a:rPr lang="en-US" dirty="0"/>
              <a:t>Hard Red Spring</a:t>
            </a:r>
          </a:p>
        </p:txBody>
      </p:sp>
      <p:sp>
        <p:nvSpPr>
          <p:cNvPr id="3" name="Content Placeholder 2">
            <a:extLst>
              <a:ext uri="{FF2B5EF4-FFF2-40B4-BE49-F238E27FC236}">
                <a16:creationId xmlns:a16="http://schemas.microsoft.com/office/drawing/2014/main" id="{5E3AA2F1-F125-1361-BFD5-A3E185C937F2}"/>
              </a:ext>
            </a:extLst>
          </p:cNvPr>
          <p:cNvSpPr>
            <a:spLocks noGrp="1"/>
          </p:cNvSpPr>
          <p:nvPr>
            <p:ph idx="1"/>
          </p:nvPr>
        </p:nvSpPr>
        <p:spPr>
          <a:xfrm>
            <a:off x="838200" y="1825624"/>
            <a:ext cx="10515600" cy="5032375"/>
          </a:xfrm>
        </p:spPr>
        <p:txBody>
          <a:bodyPr numCol="2">
            <a:normAutofit/>
          </a:bodyPr>
          <a:lstStyle/>
          <a:p>
            <a:r>
              <a:rPr lang="en-US" sz="3200" dirty="0"/>
              <a:t>High protein (12.0%-15.0%)</a:t>
            </a:r>
          </a:p>
          <a:p>
            <a:r>
              <a:rPr lang="en-US" sz="3200" dirty="0"/>
              <a:t>Hard endosperm</a:t>
            </a:r>
          </a:p>
          <a:p>
            <a:r>
              <a:rPr lang="en-US" sz="3200" dirty="0"/>
              <a:t>Red bran</a:t>
            </a:r>
          </a:p>
          <a:p>
            <a:r>
              <a:rPr lang="en-US" sz="3200" dirty="0"/>
              <a:t>Strong gluten</a:t>
            </a:r>
          </a:p>
          <a:p>
            <a:r>
              <a:rPr lang="en-US" sz="3200" dirty="0"/>
              <a:t>High water absorption</a:t>
            </a:r>
          </a:p>
          <a:p>
            <a:endParaRPr lang="en-US" sz="3200" dirty="0"/>
          </a:p>
          <a:p>
            <a:endParaRPr lang="en-US" sz="3200" dirty="0"/>
          </a:p>
          <a:p>
            <a:endParaRPr lang="en-US" sz="3200" dirty="0"/>
          </a:p>
          <a:p>
            <a:pPr marL="0" indent="0">
              <a:buNone/>
            </a:pPr>
            <a:r>
              <a:rPr lang="en-US" sz="3200" b="1" dirty="0"/>
              <a:t>Applications</a:t>
            </a:r>
          </a:p>
          <a:p>
            <a:r>
              <a:rPr lang="en-US" sz="3200" dirty="0"/>
              <a:t>“Designer” wheat foods</a:t>
            </a:r>
          </a:p>
          <a:p>
            <a:r>
              <a:rPr lang="en-US" sz="3200" dirty="0"/>
              <a:t>Bagels</a:t>
            </a:r>
          </a:p>
          <a:p>
            <a:r>
              <a:rPr lang="en-US" sz="3200" dirty="0"/>
              <a:t>Artisan hearth breads</a:t>
            </a:r>
          </a:p>
          <a:p>
            <a:r>
              <a:rPr lang="en-US" sz="3200" dirty="0"/>
              <a:t>Pizza crust</a:t>
            </a:r>
          </a:p>
          <a:p>
            <a:r>
              <a:rPr lang="en-US" sz="3200" dirty="0"/>
              <a:t>Hamburger and hot dog buns</a:t>
            </a:r>
          </a:p>
          <a:p>
            <a:endParaRPr lang="en-US" sz="3200" dirty="0"/>
          </a:p>
        </p:txBody>
      </p:sp>
      <p:pic>
        <p:nvPicPr>
          <p:cNvPr id="4" name="Picture 3">
            <a:extLst>
              <a:ext uri="{FF2B5EF4-FFF2-40B4-BE49-F238E27FC236}">
                <a16:creationId xmlns:a16="http://schemas.microsoft.com/office/drawing/2014/main" id="{7D118656-A70F-4E6D-9A78-24861BB52989}"/>
              </a:ext>
            </a:extLst>
          </p:cNvPr>
          <p:cNvPicPr>
            <a:picLocks noChangeAspect="1"/>
          </p:cNvPicPr>
          <p:nvPr/>
        </p:nvPicPr>
        <p:blipFill>
          <a:blip r:embed="rId3"/>
          <a:stretch>
            <a:fillRect/>
          </a:stretch>
        </p:blipFill>
        <p:spPr>
          <a:xfrm>
            <a:off x="500750" y="4848722"/>
            <a:ext cx="4782645" cy="2009277"/>
          </a:xfrm>
          <a:prstGeom prst="rect">
            <a:avLst/>
          </a:prstGeom>
        </p:spPr>
      </p:pic>
    </p:spTree>
    <p:extLst>
      <p:ext uri="{BB962C8B-B14F-4D97-AF65-F5344CB8AC3E}">
        <p14:creationId xmlns:p14="http://schemas.microsoft.com/office/powerpoint/2010/main" val="378234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F419-7BF0-D7C4-71DB-E7EDB1F205AB}"/>
              </a:ext>
            </a:extLst>
          </p:cNvPr>
          <p:cNvSpPr>
            <a:spLocks noGrp="1"/>
          </p:cNvSpPr>
          <p:nvPr>
            <p:ph type="title"/>
          </p:nvPr>
        </p:nvSpPr>
        <p:spPr/>
        <p:txBody>
          <a:bodyPr/>
          <a:lstStyle/>
          <a:p>
            <a:r>
              <a:rPr lang="en-US" dirty="0"/>
              <a:t>Durum</a:t>
            </a:r>
          </a:p>
        </p:txBody>
      </p:sp>
      <p:sp>
        <p:nvSpPr>
          <p:cNvPr id="3" name="Content Placeholder 2">
            <a:extLst>
              <a:ext uri="{FF2B5EF4-FFF2-40B4-BE49-F238E27FC236}">
                <a16:creationId xmlns:a16="http://schemas.microsoft.com/office/drawing/2014/main" id="{D193B3CA-D63C-AA63-F890-B4A6D1EC89BA}"/>
              </a:ext>
            </a:extLst>
          </p:cNvPr>
          <p:cNvSpPr>
            <a:spLocks noGrp="1"/>
          </p:cNvSpPr>
          <p:nvPr>
            <p:ph idx="1"/>
          </p:nvPr>
        </p:nvSpPr>
        <p:spPr>
          <a:xfrm>
            <a:off x="838200" y="1825624"/>
            <a:ext cx="10515600" cy="5032375"/>
          </a:xfrm>
        </p:spPr>
        <p:txBody>
          <a:bodyPr numCol="2">
            <a:normAutofit/>
          </a:bodyPr>
          <a:lstStyle/>
          <a:p>
            <a:r>
              <a:rPr lang="en-US" sz="3600" dirty="0"/>
              <a:t>High protein content (12.0%-15.0%)</a:t>
            </a:r>
          </a:p>
          <a:p>
            <a:r>
              <a:rPr lang="en-US" sz="3600" dirty="0"/>
              <a:t>Rich amber color</a:t>
            </a:r>
          </a:p>
          <a:p>
            <a:r>
              <a:rPr lang="en-US" sz="3600" dirty="0"/>
              <a:t>Yellow endosperm</a:t>
            </a:r>
          </a:p>
          <a:p>
            <a:r>
              <a:rPr lang="en-US" sz="3600" dirty="0"/>
              <a:t>High gluten</a:t>
            </a:r>
          </a:p>
          <a:p>
            <a:r>
              <a:rPr lang="en-US" sz="3600" dirty="0"/>
              <a:t>White bran</a:t>
            </a:r>
          </a:p>
          <a:p>
            <a:endParaRPr lang="en-US" sz="3600" dirty="0"/>
          </a:p>
          <a:p>
            <a:endParaRPr lang="en-US" sz="3600" dirty="0"/>
          </a:p>
          <a:p>
            <a:pPr marL="0" indent="0">
              <a:buNone/>
            </a:pPr>
            <a:r>
              <a:rPr lang="en-US" sz="3600" b="1" dirty="0"/>
              <a:t>Applications</a:t>
            </a:r>
          </a:p>
          <a:p>
            <a:r>
              <a:rPr lang="en-US" sz="3600" dirty="0"/>
              <a:t>Pasta</a:t>
            </a:r>
          </a:p>
          <a:p>
            <a:r>
              <a:rPr lang="en-US" sz="3600" dirty="0"/>
              <a:t>Semolina flour </a:t>
            </a:r>
          </a:p>
          <a:p>
            <a:r>
              <a:rPr lang="en-US" sz="3600" dirty="0"/>
              <a:t>Pizza dough</a:t>
            </a:r>
          </a:p>
        </p:txBody>
      </p:sp>
      <p:pic>
        <p:nvPicPr>
          <p:cNvPr id="4" name="Picture 3">
            <a:extLst>
              <a:ext uri="{FF2B5EF4-FFF2-40B4-BE49-F238E27FC236}">
                <a16:creationId xmlns:a16="http://schemas.microsoft.com/office/drawing/2014/main" id="{1C9B1FBD-6DE3-0BB4-00DC-D73A8ABBBAA3}"/>
              </a:ext>
            </a:extLst>
          </p:cNvPr>
          <p:cNvPicPr>
            <a:picLocks noChangeAspect="1"/>
          </p:cNvPicPr>
          <p:nvPr/>
        </p:nvPicPr>
        <p:blipFill>
          <a:blip r:embed="rId3"/>
          <a:stretch>
            <a:fillRect/>
          </a:stretch>
        </p:blipFill>
        <p:spPr>
          <a:xfrm>
            <a:off x="6537941" y="4540885"/>
            <a:ext cx="4815859" cy="1951990"/>
          </a:xfrm>
          <a:prstGeom prst="rect">
            <a:avLst/>
          </a:prstGeom>
        </p:spPr>
      </p:pic>
    </p:spTree>
    <p:extLst>
      <p:ext uri="{BB962C8B-B14F-4D97-AF65-F5344CB8AC3E}">
        <p14:creationId xmlns:p14="http://schemas.microsoft.com/office/powerpoint/2010/main" val="496281184"/>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10444</TotalTime>
  <Words>778</Words>
  <Application>Microsoft Office PowerPoint</Application>
  <PresentationFormat>Widescreen</PresentationFormat>
  <Paragraphs>129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 2013 - 2022</vt:lpstr>
      <vt:lpstr>Wheat</vt:lpstr>
      <vt:lpstr>Classes of Wheat</vt:lpstr>
      <vt:lpstr>Purposes of Different Wheat Classes</vt:lpstr>
      <vt:lpstr>Soft White</vt:lpstr>
      <vt:lpstr>Soft Red Winter</vt:lpstr>
      <vt:lpstr>Hard Red Winter</vt:lpstr>
      <vt:lpstr>Hard White</vt:lpstr>
      <vt:lpstr>Hard Red Spring</vt:lpstr>
      <vt:lpstr>Durum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KaCee James</dc:creator>
  <cp:lastModifiedBy>KaCee James</cp:lastModifiedBy>
  <cp:revision>7</cp:revision>
  <dcterms:created xsi:type="dcterms:W3CDTF">2022-12-22T16:14:28Z</dcterms:created>
  <dcterms:modified xsi:type="dcterms:W3CDTF">2024-11-08T16:50:03Z</dcterms:modified>
</cp:coreProperties>
</file>